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8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9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10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1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2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3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4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5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6" r:id="rId3"/>
    <p:sldMasterId id="2147483692" r:id="rId4"/>
    <p:sldMasterId id="2147483722" r:id="rId5"/>
    <p:sldMasterId id="2147483769" r:id="rId6"/>
    <p:sldMasterId id="2147483785" r:id="rId7"/>
    <p:sldMasterId id="2147483800" r:id="rId8"/>
    <p:sldMasterId id="2147483815" r:id="rId9"/>
    <p:sldMasterId id="2147483828" r:id="rId10"/>
    <p:sldMasterId id="2147483841" r:id="rId11"/>
    <p:sldMasterId id="2147483854" r:id="rId12"/>
    <p:sldMasterId id="2147483868" r:id="rId13"/>
    <p:sldMasterId id="2147483880" r:id="rId14"/>
    <p:sldMasterId id="2147483892" r:id="rId15"/>
    <p:sldMasterId id="2147483904" r:id="rId16"/>
  </p:sldMasterIdLst>
  <p:notesMasterIdLst>
    <p:notesMasterId r:id="rId72"/>
  </p:notesMasterIdLst>
  <p:handoutMasterIdLst>
    <p:handoutMasterId r:id="rId73"/>
  </p:handoutMasterIdLst>
  <p:sldIdLst>
    <p:sldId id="512" r:id="rId17"/>
    <p:sldId id="504" r:id="rId18"/>
    <p:sldId id="425" r:id="rId19"/>
    <p:sldId id="426" r:id="rId20"/>
    <p:sldId id="427" r:id="rId21"/>
    <p:sldId id="499" r:id="rId22"/>
    <p:sldId id="505" r:id="rId23"/>
    <p:sldId id="429" r:id="rId24"/>
    <p:sldId id="430" r:id="rId25"/>
    <p:sldId id="431" r:id="rId26"/>
    <p:sldId id="422" r:id="rId27"/>
    <p:sldId id="436" r:id="rId28"/>
    <p:sldId id="433" r:id="rId29"/>
    <p:sldId id="513" r:id="rId30"/>
    <p:sldId id="438" r:id="rId31"/>
    <p:sldId id="439" r:id="rId32"/>
    <p:sldId id="441" r:id="rId33"/>
    <p:sldId id="442" r:id="rId34"/>
    <p:sldId id="443" r:id="rId35"/>
    <p:sldId id="506" r:id="rId36"/>
    <p:sldId id="444" r:id="rId37"/>
    <p:sldId id="515" r:id="rId38"/>
    <p:sldId id="516" r:id="rId39"/>
    <p:sldId id="445" r:id="rId40"/>
    <p:sldId id="507" r:id="rId41"/>
    <p:sldId id="423" r:id="rId42"/>
    <p:sldId id="424" r:id="rId43"/>
    <p:sldId id="508" r:id="rId44"/>
    <p:sldId id="452" r:id="rId45"/>
    <p:sldId id="453" r:id="rId46"/>
    <p:sldId id="498" r:id="rId47"/>
    <p:sldId id="455" r:id="rId48"/>
    <p:sldId id="456" r:id="rId49"/>
    <p:sldId id="458" r:id="rId50"/>
    <p:sldId id="459" r:id="rId51"/>
    <p:sldId id="489" r:id="rId52"/>
    <p:sldId id="490" r:id="rId53"/>
    <p:sldId id="509" r:id="rId54"/>
    <p:sldId id="493" r:id="rId55"/>
    <p:sldId id="494" r:id="rId56"/>
    <p:sldId id="495" r:id="rId57"/>
    <p:sldId id="496" r:id="rId58"/>
    <p:sldId id="497" r:id="rId59"/>
    <p:sldId id="510" r:id="rId60"/>
    <p:sldId id="487" r:id="rId61"/>
    <p:sldId id="491" r:id="rId62"/>
    <p:sldId id="465" r:id="rId63"/>
    <p:sldId id="466" r:id="rId64"/>
    <p:sldId id="488" r:id="rId65"/>
    <p:sldId id="492" r:id="rId66"/>
    <p:sldId id="511" r:id="rId67"/>
    <p:sldId id="500" r:id="rId68"/>
    <p:sldId id="501" r:id="rId69"/>
    <p:sldId id="503" r:id="rId70"/>
    <p:sldId id="421" r:id="rId7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81" autoAdjust="0"/>
  </p:normalViewPr>
  <p:slideViewPr>
    <p:cSldViewPr>
      <p:cViewPr varScale="1">
        <p:scale>
          <a:sx n="69" d="100"/>
          <a:sy n="69" d="100"/>
        </p:scale>
        <p:origin x="-160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73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0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63" Type="http://schemas.openxmlformats.org/officeDocument/2006/relationships/slide" Target="slides/slide47.xml"/><Relationship Id="rId68" Type="http://schemas.openxmlformats.org/officeDocument/2006/relationships/slide" Target="slides/slide5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66" Type="http://schemas.openxmlformats.org/officeDocument/2006/relationships/slide" Target="slides/slide50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5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slide" Target="slides/slide43.xml"/><Relationship Id="rId67" Type="http://schemas.openxmlformats.org/officeDocument/2006/relationships/slide" Target="slides/slide5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slide" Target="slides/slide46.xml"/><Relationship Id="rId70" Type="http://schemas.openxmlformats.org/officeDocument/2006/relationships/slide" Target="slides/slide54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w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4" Type="http://schemas.openxmlformats.org/officeDocument/2006/relationships/image" Target="../media/image7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3F2186-AB07-440E-BA95-875F1AABD6EE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6B642-3E2B-4F9E-8D74-368DC5C937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760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ADEB4-14EC-400E-8384-C13E45A46E8A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76121-EB3D-41E0-88C9-9FBECC8F6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19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402F9C-80DC-49CC-8C97-00EBEE7A7DFD}" type="slidenum">
              <a:rPr lang="ar-SA">
                <a:solidFill>
                  <a:prstClr val="black"/>
                </a:solidFill>
              </a:rPr>
              <a:pPr/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0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B5EFE1-05C2-4C5A-BE57-A2DC316C945C}" type="slidenum">
              <a:rPr lang="ar-SA">
                <a:solidFill>
                  <a:prstClr val="black"/>
                </a:solidFill>
              </a:rPr>
              <a:pPr/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9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5C94F9-2C78-48CC-B769-E2FC027278AA}" type="slidenum">
              <a:rPr lang="ar-SA">
                <a:solidFill>
                  <a:prstClr val="black"/>
                </a:solidFill>
              </a:rPr>
              <a:pPr/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9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78FD7-ACEE-480D-8377-84D18DEEB6BA}" type="slidenum">
              <a:rPr lang="ar-SA">
                <a:solidFill>
                  <a:prstClr val="black"/>
                </a:solidFill>
              </a:rPr>
              <a:pPr/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7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0F9327-51F0-4B0E-AA52-8671B5B9E976}" type="slidenum">
              <a:rPr lang="ar-SA">
                <a:solidFill>
                  <a:prstClr val="black"/>
                </a:solidFill>
              </a:rPr>
              <a:pPr/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7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5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7236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7239" name="Rectangle 109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7209126-EE12-4D46-A830-28E5EE880993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50460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EA49D-5C16-44B8-ADB3-CCF14EA766A0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15687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C93E7-21E7-4A5C-9A1A-A36AA6C8AE7B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3781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7B6BF-12AE-4384-A9E8-3B436204FF3D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28624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0973A88-C008-4E0E-83D1-E9B125682EAE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64722D-D5A5-4B2D-9F73-6488B727EE1C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24970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1D977EE-C9AE-4451-9DF9-F831A52847A9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20636-1179-4354-926F-36B370853A0D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56178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605516-BFE5-427A-B34B-5875149BBA4C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5BFDE-14BB-46C9-A1A8-BE9EAF23C818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9904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02934F6-9CF5-48BB-8D62-BA4E1B1CF835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82917-63CE-4220-9A07-EFA174562808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63102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21CBE6A-3E9D-4194-8065-C7D779578786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B22770-5987-46EE-97E5-F7442F4174F7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81294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EF3E43-036A-4004-ABE5-4FDA1F7C7A23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7B846-274F-4781-B6F2-11F0D1A5456C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22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3AE402F-AE9F-4910-AB39-FC3ECC9A5BCD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CD2D1B-F9EC-4C8F-B286-7717BE4AFCA5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53332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00600" y="19050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00600" y="4038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3C88813-547B-4B99-B6F2-4A9E1D9AD7D2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113422A-19FA-4269-A603-79DAFD27C7E5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4034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304800"/>
            <a:ext cx="8001000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7020D20-C432-409C-A7E6-7D333BF7692E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B5C9318-15A6-4FF9-9947-44C9E21E5C63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23393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38200" y="19050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00600" y="19050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838200" y="4038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00600" y="4038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3CFAADE-170A-428F-88A1-96A78F0190EC}" type="datetime1">
              <a:rPr lang="en-US" altLang="zh-CN">
                <a:solidFill>
                  <a:srgbClr val="40458C"/>
                </a:solidFill>
              </a:rPr>
              <a:pPr/>
              <a:t>12/21/2020</a:t>
            </a:fld>
            <a:endParaRPr lang="en-US" altLang="zh-CN">
              <a:solidFill>
                <a:srgbClr val="40458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FE93FD8-8B04-48F9-9963-31E7B5FFE370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2437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0174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20174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427C3-B19E-489A-832C-DAC2DC56CAB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9643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8A709-1EF3-4BE0-B124-A0705E4BAE3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9858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2FDD1-E509-42C0-90A5-B67476BDEB6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000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30BEC-EFC4-4EA6-BED4-E7FF459BF56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31380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3B240-67A7-4A8D-9AB9-BA36B056598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950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C6647-27EC-46B2-AE68-35944AB85C3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006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1752600" cy="487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ltGray">
          <a:xfrm>
            <a:off x="990600" y="3505200"/>
            <a:ext cx="7772400" cy="27320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white">
          <a:xfrm>
            <a:off x="1038225" y="3644900"/>
            <a:ext cx="7648575" cy="2520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0" y="4876800"/>
            <a:ext cx="9906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pSp>
        <p:nvGrpSpPr>
          <p:cNvPr id="28678" name="Group 6"/>
          <p:cNvGrpSpPr>
            <a:grpSpLocks/>
          </p:cNvGrpSpPr>
          <p:nvPr/>
        </p:nvGrpSpPr>
        <p:grpSpPr bwMode="auto">
          <a:xfrm>
            <a:off x="635000" y="533400"/>
            <a:ext cx="8077200" cy="304800"/>
            <a:chOff x="400" y="336"/>
            <a:chExt cx="5088" cy="192"/>
          </a:xfrm>
        </p:grpSpPr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3952" y="336"/>
              <a:ext cx="1536" cy="19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28680" name="Line 8"/>
            <p:cNvSpPr>
              <a:spLocks noChangeShapeType="1"/>
            </p:cNvSpPr>
            <p:nvPr/>
          </p:nvSpPr>
          <p:spPr bwMode="auto">
            <a:xfrm>
              <a:off x="400" y="432"/>
              <a:ext cx="5088" cy="0"/>
            </a:xfrm>
            <a:prstGeom prst="line">
              <a:avLst/>
            </a:prstGeom>
            <a:noFill/>
            <a:ln w="444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2868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 lIns="91440" rIns="91440"/>
          <a:lstStyle>
            <a:lvl1pPr>
              <a:defRPr sz="46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8645525" y="90488"/>
            <a:ext cx="498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398597-DA23-4B2C-BB5F-2FA04D632861}" type="slidenum">
              <a:rPr lang="en-US" altLang="zh-TW" b="1" smtClean="0">
                <a:solidFill>
                  <a:srgbClr val="FFFFE1"/>
                </a:solidFill>
                <a:latin typeface="Arial" charset="0"/>
                <a:ea typeface="新細明體" pitchFamily="18" charset="-12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 smtClean="0">
              <a:solidFill>
                <a:srgbClr val="FFFFE1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371055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6F8F4-0CC4-40CA-96F1-0A9A2A9CC23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633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C46BD-5C64-4D23-A9BC-B9C3FB1A875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8568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D0FAB-1A99-431B-8956-B383B022EFF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9977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23193-011C-4FCA-BD6B-D623EF39075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1120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D86ED-BBFF-4CF8-9205-E4E6D4CD6C9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12428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6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A3E24-8692-41BB-9557-66CC3A37124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5727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0174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20174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427C3-B19E-489A-832C-DAC2DC56CAB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6097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8A709-1EF3-4BE0-B124-A0705E4BAE3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2108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2FDD1-E509-42C0-90A5-B67476BDEB6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1958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30BEC-EFC4-4EA6-BED4-E7FF459BF56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666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6235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3B240-67A7-4A8D-9AB9-BA36B056598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7947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C6647-27EC-46B2-AE68-35944AB85C3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4092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6F8F4-0CC4-40CA-96F1-0A9A2A9CC23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8898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C46BD-5C64-4D23-A9BC-B9C3FB1A875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8792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D0FAB-1A99-431B-8956-B383B022EFF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6937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23193-011C-4FCA-BD6B-D623EF39075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415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D86ED-BBFF-4CF8-9205-E4E6D4CD6C9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2774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6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A3E24-8692-41BB-9557-66CC3A37124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5664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0174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20174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427C3-B19E-489A-832C-DAC2DC56CAB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73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8A709-1EF3-4BE0-B124-A0705E4BAE3C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226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81236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92FDD1-E509-42C0-90A5-B67476BDEB64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061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30BEC-EFC4-4EA6-BED4-E7FF459BF56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40468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F3B240-67A7-4A8D-9AB9-BA36B056598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50378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C6647-27EC-46B2-AE68-35944AB85C3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339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86F8F4-0CC4-40CA-96F1-0A9A2A9CC23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7386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C46BD-5C64-4D23-A9BC-B9C3FB1A875E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759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D0FAB-1A99-431B-8956-B383B022EFF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3580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23193-011C-4FCA-BD6B-D623EF390755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6202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D86ED-BBFF-4CF8-9205-E4E6D4CD6C9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2164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62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5A3E24-8692-41BB-9557-66CC3A37124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2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8675" y="1052513"/>
            <a:ext cx="41814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56920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381706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51927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690248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991190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617893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248768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0235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347279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93742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7275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78145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74814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90667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61505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9658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21053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40400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13370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6746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60392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18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21116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98705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3448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1317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3319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2862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02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2022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0260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6576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210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98177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5611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6209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3663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1190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9044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2168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20199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1358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0135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34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8075517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2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62344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7591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5939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547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0756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7605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1488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48399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5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1416033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8027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66203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87094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1836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5458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3884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464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226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1313" y="44450"/>
            <a:ext cx="2128837" cy="64087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4450"/>
            <a:ext cx="6234113" cy="64087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944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8675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38675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4389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8675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4472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052513"/>
            <a:ext cx="8515350" cy="54006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674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8675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4800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38675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805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1752600" cy="487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ltGray">
          <a:xfrm>
            <a:off x="990600" y="3505200"/>
            <a:ext cx="7772400" cy="27320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white">
          <a:xfrm>
            <a:off x="1038225" y="3644900"/>
            <a:ext cx="7648575" cy="2520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0" y="4876800"/>
            <a:ext cx="9906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pSp>
        <p:nvGrpSpPr>
          <p:cNvPr id="28678" name="Group 6"/>
          <p:cNvGrpSpPr>
            <a:grpSpLocks/>
          </p:cNvGrpSpPr>
          <p:nvPr/>
        </p:nvGrpSpPr>
        <p:grpSpPr bwMode="auto">
          <a:xfrm>
            <a:off x="635000" y="533400"/>
            <a:ext cx="8077200" cy="304800"/>
            <a:chOff x="400" y="336"/>
            <a:chExt cx="5088" cy="192"/>
          </a:xfrm>
        </p:grpSpPr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3952" y="336"/>
              <a:ext cx="1536" cy="19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28680" name="Line 8"/>
            <p:cNvSpPr>
              <a:spLocks noChangeShapeType="1"/>
            </p:cNvSpPr>
            <p:nvPr/>
          </p:nvSpPr>
          <p:spPr bwMode="auto">
            <a:xfrm>
              <a:off x="400" y="432"/>
              <a:ext cx="5088" cy="0"/>
            </a:xfrm>
            <a:prstGeom prst="line">
              <a:avLst/>
            </a:prstGeom>
            <a:noFill/>
            <a:ln w="444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2868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 lIns="91440" rIns="91440"/>
          <a:lstStyle>
            <a:lvl1pPr>
              <a:defRPr sz="46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8645525" y="90488"/>
            <a:ext cx="498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398597-DA23-4B2C-BB5F-2FA04D632861}" type="slidenum">
              <a:rPr lang="en-US" altLang="zh-TW" b="1" smtClean="0">
                <a:solidFill>
                  <a:srgbClr val="FFFFE1"/>
                </a:solidFill>
                <a:latin typeface="Arial" charset="0"/>
                <a:ea typeface="新細明體" pitchFamily="18" charset="-12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 smtClean="0">
              <a:solidFill>
                <a:srgbClr val="FFFFE1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70502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88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533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8675" y="1052513"/>
            <a:ext cx="41814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500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208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091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748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37391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534073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6769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1313" y="44450"/>
            <a:ext cx="2128837" cy="64087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4450"/>
            <a:ext cx="6234113" cy="64087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8675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38675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3268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8675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835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052513"/>
            <a:ext cx="8515350" cy="54006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7944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8675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4800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38675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0210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5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7236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7239" name="Rectangle 109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696DFC0-CB16-42B4-A4C5-9C528331EB68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57044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DD3AC-61F0-4E20-B7B0-DD4B20C2AAA6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53162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27068C-D629-4810-9DB8-F628B3CD02BB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6252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3D14C9-3DE2-4D77-8FC6-B53A47B7661C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92186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7E1F89-3FC3-4498-96F5-F1FF5C2E2258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8450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64130C-2827-4762-8B9E-F1B7493A6843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009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EF5AC9-B88B-4A34-AD86-AA18242B93DC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0371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49B281-E090-44B2-A5B3-DD4D14A1F487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21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51BF22-2A1E-413D-85E8-D8EC79200CFB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97332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44A53-D9A1-4AB9-AABB-62775F632996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4481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D67A8D-2BBF-43CB-8668-54822CB83AD2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076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00600" y="19050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00600" y="40386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EEF12C-489F-4507-B326-F0236F1C1554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18882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304800"/>
            <a:ext cx="8001000" cy="5715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C3A5FF7-176D-46BA-A137-F2A71D5521A0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3936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38200" y="19050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00600" y="19050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838200" y="40386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00600" y="4038600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9127BF6-AB00-4CD3-85C9-E59FFEA0693A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37700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1752600" cy="487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ltGray">
          <a:xfrm>
            <a:off x="990600" y="3505200"/>
            <a:ext cx="7772400" cy="27320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white">
          <a:xfrm>
            <a:off x="1038225" y="3644900"/>
            <a:ext cx="7648575" cy="2520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0" y="4876800"/>
            <a:ext cx="9906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pSp>
        <p:nvGrpSpPr>
          <p:cNvPr id="28678" name="Group 6"/>
          <p:cNvGrpSpPr>
            <a:grpSpLocks/>
          </p:cNvGrpSpPr>
          <p:nvPr/>
        </p:nvGrpSpPr>
        <p:grpSpPr bwMode="auto">
          <a:xfrm>
            <a:off x="635000" y="533400"/>
            <a:ext cx="8077200" cy="304800"/>
            <a:chOff x="400" y="336"/>
            <a:chExt cx="5088" cy="192"/>
          </a:xfrm>
        </p:grpSpPr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3952" y="336"/>
              <a:ext cx="1536" cy="19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28680" name="Line 8"/>
            <p:cNvSpPr>
              <a:spLocks noChangeShapeType="1"/>
            </p:cNvSpPr>
            <p:nvPr/>
          </p:nvSpPr>
          <p:spPr bwMode="auto">
            <a:xfrm>
              <a:off x="400" y="432"/>
              <a:ext cx="5088" cy="0"/>
            </a:xfrm>
            <a:prstGeom prst="line">
              <a:avLst/>
            </a:prstGeom>
            <a:noFill/>
            <a:ln w="444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2868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 lIns="91440" rIns="91440"/>
          <a:lstStyle>
            <a:lvl1pPr>
              <a:defRPr sz="46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8645525" y="90488"/>
            <a:ext cx="498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398597-DA23-4B2C-BB5F-2FA04D632861}" type="slidenum">
              <a:rPr lang="en-US" altLang="zh-TW" b="1" smtClean="0">
                <a:solidFill>
                  <a:srgbClr val="FFFFE1"/>
                </a:solidFill>
                <a:latin typeface="Arial" charset="0"/>
                <a:ea typeface="新細明體" pitchFamily="18" charset="-12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 smtClean="0">
              <a:solidFill>
                <a:srgbClr val="FFFFE1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00294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2258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973694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8675" y="1052513"/>
            <a:ext cx="41814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359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1796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723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054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170572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478507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1410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1313" y="44450"/>
            <a:ext cx="2128837" cy="64087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4450"/>
            <a:ext cx="6234113" cy="64087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33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8675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38675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718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8675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54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052513"/>
            <a:ext cx="8515350" cy="54006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96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8675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4800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38675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2811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1752600" cy="487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ltGray">
          <a:xfrm>
            <a:off x="990600" y="3505200"/>
            <a:ext cx="7772400" cy="27320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white">
          <a:xfrm>
            <a:off x="1038225" y="3644900"/>
            <a:ext cx="7648575" cy="2520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2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0" y="4876800"/>
            <a:ext cx="990600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pSp>
        <p:nvGrpSpPr>
          <p:cNvPr id="28678" name="Group 6"/>
          <p:cNvGrpSpPr>
            <a:grpSpLocks/>
          </p:cNvGrpSpPr>
          <p:nvPr/>
        </p:nvGrpSpPr>
        <p:grpSpPr bwMode="auto">
          <a:xfrm>
            <a:off x="635000" y="533400"/>
            <a:ext cx="8077200" cy="304800"/>
            <a:chOff x="400" y="336"/>
            <a:chExt cx="5088" cy="192"/>
          </a:xfrm>
        </p:grpSpPr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3952" y="336"/>
              <a:ext cx="1536" cy="19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28680" name="Line 8"/>
            <p:cNvSpPr>
              <a:spLocks noChangeShapeType="1"/>
            </p:cNvSpPr>
            <p:nvPr/>
          </p:nvSpPr>
          <p:spPr bwMode="auto">
            <a:xfrm>
              <a:off x="400" y="432"/>
              <a:ext cx="5088" cy="0"/>
            </a:xfrm>
            <a:prstGeom prst="line">
              <a:avLst/>
            </a:prstGeom>
            <a:noFill/>
            <a:ln w="444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2868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 lIns="91440" rIns="91440"/>
          <a:lstStyle>
            <a:lvl1pPr>
              <a:defRPr sz="46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8645525" y="90488"/>
            <a:ext cx="498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398597-DA23-4B2C-BB5F-2FA04D632861}" type="slidenum">
              <a:rPr lang="en-US" altLang="zh-TW" b="1" smtClean="0">
                <a:solidFill>
                  <a:srgbClr val="FFFFE1"/>
                </a:solidFill>
                <a:latin typeface="Arial" charset="0"/>
                <a:ea typeface="新細明體" pitchFamily="18" charset="-12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b="1" smtClean="0">
              <a:solidFill>
                <a:srgbClr val="FFFFE1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342217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6358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996263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8675" y="1052513"/>
            <a:ext cx="41814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945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0676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0081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7784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850352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840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6749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91313" y="44450"/>
            <a:ext cx="2128837" cy="64087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4450"/>
            <a:ext cx="6234113" cy="64087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4356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8675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38675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23688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04800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8675" y="1052513"/>
            <a:ext cx="4181475" cy="54006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8878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04800" y="1052513"/>
            <a:ext cx="8515350" cy="54006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3708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04800" y="44450"/>
            <a:ext cx="8294688" cy="7921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4800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8675" y="1052513"/>
            <a:ext cx="4181475" cy="26241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04800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38675" y="3829050"/>
            <a:ext cx="4181475" cy="26241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62768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7171" name="Group 1027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7172" name="Rectangle 1028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grpSp>
            <p:nvGrpSpPr>
              <p:cNvPr id="7173" name="Group 1029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7174" name="Line 1030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75" name="Line 1031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76" name="Line 1032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77" name="Line 1033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78" name="Line 1034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79" name="Line 1035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0" name="Line 1036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1" name="Line 1037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2" name="Line 1038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3" name="Line 1039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4" name="Line 1040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5" name="Line 1041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6" name="Line 1042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7" name="Line 1043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8" name="Line 1044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89" name="Line 1045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0" name="Line 1046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1" name="Line 1047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2" name="Line 1048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3" name="Line 1049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4" name="Line 1050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5" name="Line 1051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6" name="Line 1052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7" name="Line 1053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8" name="Line 1054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199" name="Line 1055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0" name="Line 1056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1" name="Line 1057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2" name="Line 1058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3" name="Line 1059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4" name="Line 1060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5" name="Line 1061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6" name="Line 1062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7" name="Line 1063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8" name="Line 1064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09" name="Line 1065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0" name="Line 1066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1" name="Line 1067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2" name="Line 1068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3" name="Line 1069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4" name="Line 1070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5" name="Line 1071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6" name="Line 1072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7" name="Line 1073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8" name="Line 1074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19" name="Line 1075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20" name="Line 1076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21" name="Line 1077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22" name="Line 1078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23" name="Line 1079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7224" name="Line 1080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</p:grpSp>
          <p:sp>
            <p:nvSpPr>
              <p:cNvPr id="7225" name="Line 1081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</p:grpSp>
        <p:grpSp>
          <p:nvGrpSpPr>
            <p:cNvPr id="7226" name="Group 1082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7227" name="Line 1083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7228" name="Line 1084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7229" name="Line 1085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7230" name="Arc 108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</p:grpSp>
        <p:grpSp>
          <p:nvGrpSpPr>
            <p:cNvPr id="7231" name="Group 1087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7232" name="Line 1088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7233" name="Line 1089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7234" name="Arc 1090"/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7235" name="Rectangle 1091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7236" name="Rectangle 1092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7239" name="Rectangle 109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7209126-EE12-4D46-A830-28E5EE880993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6705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EA49D-5C16-44B8-ADB3-CCF14EA766A0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9685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3C93E7-21E7-4A5C-9A1A-A36AA6C8AE7B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9361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67B6BF-12AE-4384-A9E8-3B436204FF3D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30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64722D-D5A5-4B2D-9F73-6488B727EE1C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4469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20636-1179-4354-926F-36B370853A0D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4123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5BFDE-14BB-46C9-A1A8-BE9EAF23C818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35210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682917-63CE-4220-9A07-EFA174562808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74373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B22770-5987-46EE-97E5-F7442F4174F7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5430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27B846-274F-4781-B6F2-11F0D1A5456C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75099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CD2D1B-F9EC-4C8F-B286-7717BE4AFCA5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33556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00600" y="19050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00600" y="4038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113422A-19FA-4269-A603-79DAFD27C7E5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6953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304800"/>
            <a:ext cx="8001000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B5C9318-15A6-4FF9-9947-44C9E21E5C63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99853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38200" y="19050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00600" y="19050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838200" y="4038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00600" y="4038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FE93FD8-8B04-48F9-9963-31E7B5FFE370}" type="slidenum">
              <a:rPr lang="ar-SA">
                <a:solidFill>
                  <a:srgbClr val="40458C"/>
                </a:solidFill>
              </a:rPr>
              <a:pPr/>
              <a:t>‹#›</a:t>
            </a:fld>
            <a:endParaRPr lang="en-US" altLang="zh-CN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460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5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57.xml"/><Relationship Id="rId16" Type="http://schemas.openxmlformats.org/officeDocument/2006/relationships/theme" Target="../theme/theme5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72.xml"/><Relationship Id="rId16" Type="http://schemas.openxmlformats.org/officeDocument/2006/relationships/theme" Target="../theme/theme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2020/12/21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200707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08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09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10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11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5120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071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071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071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786EDB-0195-4C97-B56F-CC67569128AD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120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10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200707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08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09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10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11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5120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071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071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071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786EDB-0195-4C97-B56F-CC67569128AD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120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994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2B6532"/>
                </a:solidFill>
                <a:ea typeface="宋体" pitchFamily="2" charset="-122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/>
          </a:p>
        </p:txBody>
      </p:sp>
      <p:pic>
        <p:nvPicPr>
          <p:cNvPr id="1036" name="Picture 12" descr="ece_logo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0"/>
            <a:ext cx="698500" cy="4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1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7B18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7B18"/>
          </a:solidFill>
          <a:latin typeface="Times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7B18"/>
          </a:solidFill>
          <a:latin typeface="Times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7B18"/>
          </a:solidFill>
          <a:latin typeface="Times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7B18"/>
          </a:solidFill>
          <a:latin typeface="Times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7B18"/>
          </a:solidFill>
          <a:latin typeface="Times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7B18"/>
          </a:solidFill>
          <a:latin typeface="Times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7B18"/>
          </a:solidFill>
          <a:latin typeface="Times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7B18"/>
          </a:solidFill>
          <a:latin typeface="Times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rgbClr val="2B653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rgbClr val="2B653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2B653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2B653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B653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B653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B653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B653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B653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3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75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56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2020/12/21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51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381000" y="765175"/>
            <a:ext cx="8305800" cy="131763"/>
            <a:chOff x="240" y="893"/>
            <a:chExt cx="5232" cy="115"/>
          </a:xfrm>
        </p:grpSpPr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4320" y="893"/>
              <a:ext cx="1152" cy="11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>
              <a:off x="240" y="941"/>
              <a:ext cx="5232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276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4450"/>
            <a:ext cx="8294688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" tIns="45720" rIns="5400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52513"/>
            <a:ext cx="85153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8458200" y="6477000"/>
            <a:ext cx="685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7E492AE-8DAC-4653-9E95-8BE27C1C7785}" type="slidenum">
              <a:rPr lang="en-US" altLang="zh-TW" sz="140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z="1400" smtClean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368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381000" y="765175"/>
            <a:ext cx="8305800" cy="131763"/>
            <a:chOff x="240" y="893"/>
            <a:chExt cx="5232" cy="115"/>
          </a:xfrm>
        </p:grpSpPr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4320" y="893"/>
              <a:ext cx="1152" cy="11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>
              <a:off x="240" y="941"/>
              <a:ext cx="5232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276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4450"/>
            <a:ext cx="8294688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" tIns="45720" rIns="5400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52513"/>
            <a:ext cx="85153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8458200" y="6477000"/>
            <a:ext cx="685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7E492AE-8DAC-4653-9E95-8BE27C1C7785}" type="slidenum">
              <a:rPr lang="en-US" altLang="zh-TW" sz="140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z="1400" smtClean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198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6147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6148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6149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0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1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2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3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4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5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6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7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8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9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0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1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2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3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4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5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6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7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8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9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0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</p:grpSp>
          <p:grpSp>
            <p:nvGrpSpPr>
              <p:cNvPr id="6171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6172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3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4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5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6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7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8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9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0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1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2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3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4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5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6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7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8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9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0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1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2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3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4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5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6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7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8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9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200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>
                    <a:solidFill>
                      <a:srgbClr val="40458C"/>
                    </a:solidFill>
                  </a:endParaRPr>
                </a:p>
              </p:txBody>
            </p:sp>
          </p:grpSp>
        </p:grpSp>
        <p:sp>
          <p:nvSpPr>
            <p:cNvPr id="6201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baseline="-25000">
                <a:solidFill>
                  <a:srgbClr val="40458C"/>
                </a:solidFill>
              </a:endParaRPr>
            </a:p>
          </p:txBody>
        </p:sp>
        <p:sp>
          <p:nvSpPr>
            <p:cNvPr id="6202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baseline="-25000">
                <a:solidFill>
                  <a:srgbClr val="40458C"/>
                </a:solidFill>
              </a:endParaRPr>
            </a:p>
          </p:txBody>
        </p:sp>
        <p:grpSp>
          <p:nvGrpSpPr>
            <p:cNvPr id="6203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6204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>
                  <a:solidFill>
                    <a:srgbClr val="40458C"/>
                  </a:solidFill>
                </a:endParaRPr>
              </a:p>
            </p:txBody>
          </p:sp>
          <p:sp>
            <p:nvSpPr>
              <p:cNvPr id="6205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>
                  <a:solidFill>
                    <a:srgbClr val="40458C"/>
                  </a:solidFill>
                </a:endParaRPr>
              </a:p>
            </p:txBody>
          </p:sp>
          <p:sp>
            <p:nvSpPr>
              <p:cNvPr id="6206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620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20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6211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 baseline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E20F148-F3EF-493F-B92C-E6598815C630}" type="slidenum">
              <a:rPr lang="ar-SA">
                <a:solidFill>
                  <a:srgbClr val="40458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40458C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517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381000" y="765175"/>
            <a:ext cx="8305800" cy="131763"/>
            <a:chOff x="240" y="893"/>
            <a:chExt cx="5232" cy="115"/>
          </a:xfrm>
        </p:grpSpPr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4320" y="893"/>
              <a:ext cx="1152" cy="11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>
              <a:off x="240" y="941"/>
              <a:ext cx="5232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276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4450"/>
            <a:ext cx="8294688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" tIns="45720" rIns="5400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52513"/>
            <a:ext cx="85153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8458200" y="6477000"/>
            <a:ext cx="685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7E492AE-8DAC-4653-9E95-8BE27C1C7785}" type="slidenum">
              <a:rPr lang="en-US" altLang="zh-TW" sz="140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z="1400" smtClean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74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381000" y="765175"/>
            <a:ext cx="8305800" cy="131763"/>
            <a:chOff x="240" y="893"/>
            <a:chExt cx="5232" cy="115"/>
          </a:xfrm>
        </p:grpSpPr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4320" y="893"/>
              <a:ext cx="1152" cy="11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sp>
          <p:nvSpPr>
            <p:cNvPr id="27653" name="Line 5"/>
            <p:cNvSpPr>
              <a:spLocks noChangeShapeType="1"/>
            </p:cNvSpPr>
            <p:nvPr/>
          </p:nvSpPr>
          <p:spPr bwMode="auto">
            <a:xfrm>
              <a:off x="240" y="941"/>
              <a:ext cx="5232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276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4450"/>
            <a:ext cx="8294688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4000" tIns="45720" rIns="5400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52513"/>
            <a:ext cx="85153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8458200" y="6477000"/>
            <a:ext cx="685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7E492AE-8DAC-4653-9E95-8BE27C1C7785}" type="slidenum">
              <a:rPr lang="en-US" altLang="zh-TW" sz="140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z="1400" smtClean="0">
              <a:solidFill>
                <a:srgbClr val="000000"/>
              </a:solidFill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992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Blip>
          <a:blip r:embed="rId17"/>
        </a:buBlip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5000"/>
        <a:buFont typeface="Wingdings" pitchFamily="2" charset="2"/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" pitchFamily="2" charset="2"/>
        <a:buBlip>
          <a:blip r:embed="rId19"/>
        </a:buBlip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6147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6148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6149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0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1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2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3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4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5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6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7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8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9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0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1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2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3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4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5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6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7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8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9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0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</p:grpSp>
          <p:grpSp>
            <p:nvGrpSpPr>
              <p:cNvPr id="6171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6172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3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4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5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6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7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8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9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0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1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2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3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4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5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6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7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8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9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0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1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2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3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4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5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6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7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8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9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200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</p:grpSp>
        </p:grpSp>
        <p:sp>
          <p:nvSpPr>
            <p:cNvPr id="6201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baseline="-25000" smtClean="0">
                <a:solidFill>
                  <a:srgbClr val="40458C"/>
                </a:solidFill>
              </a:endParaRPr>
            </a:p>
          </p:txBody>
        </p:sp>
        <p:sp>
          <p:nvSpPr>
            <p:cNvPr id="6202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baseline="-25000" smtClean="0">
                <a:solidFill>
                  <a:srgbClr val="40458C"/>
                </a:solidFill>
              </a:endParaRPr>
            </a:p>
          </p:txBody>
        </p:sp>
        <p:grpSp>
          <p:nvGrpSpPr>
            <p:cNvPr id="6203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6204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6205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6206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620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20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6211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 baseline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6D4EB9-AA77-4555-81FE-F3C85CFD38B4}" type="slidenum">
              <a:rPr lang="ar-SA" smtClean="0">
                <a:solidFill>
                  <a:srgbClr val="40458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15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6147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6148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6149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0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1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2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3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4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5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6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7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8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59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0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1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2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3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4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5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6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7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8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69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0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</p:grpSp>
          <p:grpSp>
            <p:nvGrpSpPr>
              <p:cNvPr id="6171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6172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3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4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5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6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7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8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79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0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1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2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3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4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5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6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7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8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89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0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1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2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3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4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5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6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7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8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199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  <p:sp>
              <p:nvSpPr>
                <p:cNvPr id="6200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baseline="-25000" smtClean="0">
                    <a:solidFill>
                      <a:srgbClr val="40458C"/>
                    </a:solidFill>
                  </a:endParaRPr>
                </a:p>
              </p:txBody>
            </p:sp>
          </p:grpSp>
        </p:grpSp>
        <p:sp>
          <p:nvSpPr>
            <p:cNvPr id="6201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baseline="-25000" smtClean="0">
                <a:solidFill>
                  <a:srgbClr val="40458C"/>
                </a:solidFill>
              </a:endParaRPr>
            </a:p>
          </p:txBody>
        </p:sp>
        <p:sp>
          <p:nvSpPr>
            <p:cNvPr id="6202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baseline="-25000" smtClean="0">
                <a:solidFill>
                  <a:srgbClr val="40458C"/>
                </a:solidFill>
              </a:endParaRPr>
            </a:p>
          </p:txBody>
        </p:sp>
        <p:grpSp>
          <p:nvGrpSpPr>
            <p:cNvPr id="6203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6204" name="Line 60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6205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  <p:sp>
            <p:nvSpPr>
              <p:cNvPr id="6206" name="Arc 62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baseline="-25000" smtClean="0">
                  <a:solidFill>
                    <a:srgbClr val="40458C"/>
                  </a:solidFill>
                </a:endParaRPr>
              </a:p>
            </p:txBody>
          </p:sp>
        </p:grpSp>
      </p:grpSp>
      <p:sp>
        <p:nvSpPr>
          <p:cNvPr id="620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20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6211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 baseline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46D4EB9-AA77-4555-81FE-F3C85CFD38B4}" type="slidenum">
              <a:rPr lang="ar-SA" smtClean="0">
                <a:solidFill>
                  <a:srgbClr val="40458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40458C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867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6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2"/>
          <p:cNvGrpSpPr>
            <a:grpSpLocks/>
          </p:cNvGrpSpPr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200707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08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09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10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0711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51203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0071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071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>
                <a:solidFill>
                  <a:srgbClr val="000000"/>
                </a:solidFill>
              </a:rPr>
              <a:t>EE465: Introduction to Digital Image Processing 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071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786EDB-0195-4C97-B56F-CC67569128AD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120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295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Unicode MS" pitchFamily="34" charset="-122"/>
          <a:ea typeface="Arial Unicode MS" pitchFamily="34" charset="-122"/>
          <a:cs typeface="Arial Unicode MS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¡"/>
        <a:defRPr sz="27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5.emf"/><Relationship Id="rId3" Type="http://schemas.openxmlformats.org/officeDocument/2006/relationships/image" Target="../media/image16.png"/><Relationship Id="rId7" Type="http://schemas.openxmlformats.org/officeDocument/2006/relationships/image" Target="../media/image12.e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4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4.e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emf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8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8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47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9.bin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0.bin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48.wmf"/><Relationship Id="rId9" Type="http://schemas.openxmlformats.org/officeDocument/2006/relationships/image" Target="../media/image5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8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.png"/><Relationship Id="rId4" Type="http://schemas.openxmlformats.org/officeDocument/2006/relationships/image" Target="../media/image52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54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3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8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3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9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8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8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65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8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46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8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151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D8349F3C-915B-46E6-83C0-708D5572A15B}" type="slidenum">
              <a:rPr lang="en-US" altLang="zh-CN" smtClean="0">
                <a:latin typeface="Garamond" pitchFamily="18" charset="0"/>
              </a:rPr>
              <a:pPr eaLnBrk="1" hangingPunct="1"/>
              <a:t>1</a:t>
            </a:fld>
            <a:endParaRPr lang="en-US" altLang="zh-CN" smtClean="0">
              <a:latin typeface="Garamond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428625" y="1357313"/>
            <a:ext cx="82296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norm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4800" dirty="0"/>
              <a:t>Image Compression</a:t>
            </a:r>
            <a:endParaRPr lang="en-US" altLang="zh-CN" sz="48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844" name="TextBox 9"/>
          <p:cNvSpPr txBox="1">
            <a:spLocks noChangeArrowheads="1"/>
          </p:cNvSpPr>
          <p:nvPr/>
        </p:nvSpPr>
        <p:spPr bwMode="auto">
          <a:xfrm>
            <a:off x="1492250" y="3352800"/>
            <a:ext cx="62484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/>
              <a:t>邸慧军</a:t>
            </a:r>
            <a:endParaRPr lang="en-US" altLang="zh-CN" sz="3200"/>
          </a:p>
          <a:p>
            <a:pPr algn="ctr" eaLnBrk="1" hangingPunct="1">
              <a:lnSpc>
                <a:spcPct val="150000"/>
              </a:lnSpc>
            </a:pPr>
            <a:r>
              <a:rPr lang="en-US" altLang="zh-CN" sz="2800"/>
              <a:t>ajon@bit.edu.cn</a:t>
            </a:r>
            <a:endParaRPr lang="en-US" altLang="zh-CN" sz="3200"/>
          </a:p>
          <a:p>
            <a:pPr algn="ctr" eaLnBrk="1" hangingPunct="1"/>
            <a:endParaRPr lang="en-US" altLang="zh-CN" sz="2400">
              <a:latin typeface="宋体" pitchFamily="2" charset="-122"/>
            </a:endParaRPr>
          </a:p>
          <a:p>
            <a:pPr algn="ctr" eaLnBrk="1" hangingPunct="1"/>
            <a:r>
              <a:rPr lang="zh-CN" altLang="en-US" sz="2400">
                <a:latin typeface="宋体" pitchFamily="2" charset="-122"/>
              </a:rPr>
              <a:t>计算机学院</a:t>
            </a:r>
            <a:endParaRPr lang="en-US" altLang="zh-CN" sz="2400">
              <a:latin typeface="宋体" pitchFamily="2" charset="-122"/>
            </a:endParaRPr>
          </a:p>
          <a:p>
            <a:pPr algn="ctr" eaLnBrk="1" hangingPunct="1"/>
            <a:r>
              <a:rPr lang="zh-CN" altLang="en-US" sz="2400">
                <a:latin typeface="宋体" pitchFamily="2" charset="-122"/>
              </a:rPr>
              <a:t>智能信息技术北京市重点实验室</a:t>
            </a:r>
            <a:endParaRPr lang="en-US" altLang="zh-CN" sz="2400">
              <a:latin typeface="宋体" pitchFamily="2" charset="-122"/>
            </a:endParaRPr>
          </a:p>
          <a:p>
            <a:pPr algn="ctr" eaLnBrk="1" hangingPunct="1"/>
            <a:r>
              <a:rPr lang="zh-CN" altLang="en-US" sz="2400">
                <a:latin typeface="宋体" pitchFamily="2" charset="-122"/>
              </a:rPr>
              <a:t>图像计算与感知智能研究所</a:t>
            </a: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9751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592263"/>
            <a:ext cx="7669212" cy="234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 dirty="0">
                <a:solidFill>
                  <a:srgbClr val="FF0000"/>
                </a:solidFill>
                <a:ea typeface="Gulim" pitchFamily="34" charset="-127"/>
              </a:rPr>
              <a:t>Coding Redundancy</a:t>
            </a:r>
            <a:endParaRPr lang="en-US" altLang="ko-KR" sz="2400" b="1" i="1" dirty="0">
              <a:solidFill>
                <a:srgbClr val="660066"/>
              </a:solidFill>
              <a:ea typeface="Gulim" pitchFamily="34" charset="-127"/>
            </a:endParaRPr>
          </a:p>
        </p:txBody>
      </p:sp>
      <p:graphicFrame>
        <p:nvGraphicFramePr>
          <p:cNvPr id="901125" name="Object 5"/>
          <p:cNvGraphicFramePr>
            <a:graphicFrameLocks noChangeAspect="1"/>
          </p:cNvGraphicFramePr>
          <p:nvPr/>
        </p:nvGraphicFramePr>
        <p:xfrm>
          <a:off x="719138" y="3897313"/>
          <a:ext cx="4248150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8" name="Equation" r:id="rId4" imgW="3174840" imgH="1117440" progId="Equation.3">
                  <p:embed/>
                </p:oleObj>
              </mc:Choice>
              <mc:Fallback>
                <p:oleObj name="Equation" r:id="rId4" imgW="3174840" imgH="111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8" y="3897313"/>
                        <a:ext cx="4248150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26" name="Object 6"/>
          <p:cNvGraphicFramePr>
            <a:graphicFrameLocks noChangeAspect="1"/>
          </p:cNvGraphicFramePr>
          <p:nvPr/>
        </p:nvGraphicFramePr>
        <p:xfrm>
          <a:off x="7235825" y="3968750"/>
          <a:ext cx="86518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99" name="Equation" r:id="rId6" imgW="533160" imgH="431640" progId="Equation.3">
                  <p:embed/>
                </p:oleObj>
              </mc:Choice>
              <mc:Fallback>
                <p:oleObj name="Equation" r:id="rId6" imgW="533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3968750"/>
                        <a:ext cx="865188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27" name="Object 7"/>
          <p:cNvGraphicFramePr>
            <a:graphicFrameLocks noChangeAspect="1"/>
          </p:cNvGraphicFramePr>
          <p:nvPr/>
        </p:nvGraphicFramePr>
        <p:xfrm>
          <a:off x="7235825" y="4689475"/>
          <a:ext cx="1296988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0" name="Equation" r:id="rId8" imgW="749160" imgH="431640" progId="Equation.3">
                  <p:embed/>
                </p:oleObj>
              </mc:Choice>
              <mc:Fallback>
                <p:oleObj name="Equation" r:id="rId8" imgW="749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689475"/>
                        <a:ext cx="1296988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28" name="Text Box 8"/>
          <p:cNvSpPr txBox="1">
            <a:spLocks noChangeArrowheads="1"/>
          </p:cNvSpPr>
          <p:nvPr/>
        </p:nvSpPr>
        <p:spPr bwMode="auto">
          <a:xfrm>
            <a:off x="5076825" y="4149725"/>
            <a:ext cx="2087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40458C"/>
                </a:solidFill>
                <a:ea typeface="宋体" pitchFamily="2" charset="-122"/>
              </a:rPr>
              <a:t>Compression ratio:</a:t>
            </a:r>
          </a:p>
        </p:txBody>
      </p:sp>
      <p:sp>
        <p:nvSpPr>
          <p:cNvPr id="901129" name="Text Box 9"/>
          <p:cNvSpPr txBox="1">
            <a:spLocks noChangeArrowheads="1"/>
          </p:cNvSpPr>
          <p:nvPr/>
        </p:nvSpPr>
        <p:spPr bwMode="auto">
          <a:xfrm>
            <a:off x="5472113" y="4760913"/>
            <a:ext cx="2159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40458C"/>
                </a:solidFill>
                <a:ea typeface="宋体" pitchFamily="2" charset="-122"/>
              </a:rPr>
              <a:t>Relative data redundancy:</a:t>
            </a:r>
          </a:p>
        </p:txBody>
      </p:sp>
      <p:graphicFrame>
        <p:nvGraphicFramePr>
          <p:cNvPr id="901130" name="Object 10"/>
          <p:cNvGraphicFramePr>
            <a:graphicFrameLocks noChangeAspect="1"/>
          </p:cNvGraphicFramePr>
          <p:nvPr/>
        </p:nvGraphicFramePr>
        <p:xfrm>
          <a:off x="755650" y="5553075"/>
          <a:ext cx="16065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1" name="Equation" r:id="rId10" imgW="990360" imgH="393480" progId="Equation.3">
                  <p:embed/>
                </p:oleObj>
              </mc:Choice>
              <mc:Fallback>
                <p:oleObj name="Equation" r:id="rId10" imgW="9903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553075"/>
                        <a:ext cx="160655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31" name="Object 11"/>
          <p:cNvGraphicFramePr>
            <a:graphicFrameLocks noChangeAspect="1"/>
          </p:cNvGraphicFramePr>
          <p:nvPr/>
        </p:nvGraphicFramePr>
        <p:xfrm>
          <a:off x="2663825" y="5516563"/>
          <a:ext cx="22637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2" name="Equation" r:id="rId12" imgW="1307880" imgH="393480" progId="Equation.3">
                  <p:embed/>
                </p:oleObj>
              </mc:Choice>
              <mc:Fallback>
                <p:oleObj name="Equation" r:id="rId12" imgW="1307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5516563"/>
                        <a:ext cx="22637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380" y="116632"/>
            <a:ext cx="220146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4468597" y="451683"/>
            <a:ext cx="206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Huffman Coding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447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fontAlgn="base">
              <a:spcAft>
                <a:spcPct val="0"/>
              </a:spcAft>
            </a:pPr>
            <a:r>
              <a:rPr lang="en-US" altLang="ko-KR" b="1" i="1" dirty="0" smtClean="0">
                <a:ea typeface="Gulim" pitchFamily="34" charset="-127"/>
              </a:rPr>
              <a:t>Other Entropy Encoding</a:t>
            </a:r>
            <a:endParaRPr lang="en-US" altLang="ko-KR" sz="3600" b="1" i="1" dirty="0">
              <a:ea typeface="Gulim" pitchFamily="34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7" b="55200"/>
          <a:stretch/>
        </p:blipFill>
        <p:spPr bwMode="auto">
          <a:xfrm>
            <a:off x="611560" y="2492896"/>
            <a:ext cx="7593958" cy="1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2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H.R. Pourreza</a:t>
            </a:r>
          </a:p>
        </p:txBody>
      </p:sp>
      <p:pic>
        <p:nvPicPr>
          <p:cNvPr id="90317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484313"/>
            <a:ext cx="5146675" cy="537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3172" name="Rectangle 4"/>
          <p:cNvSpPr>
            <a:spLocks noChangeArrowheads="1"/>
          </p:cNvSpPr>
          <p:nvPr/>
        </p:nvSpPr>
        <p:spPr bwMode="auto">
          <a:xfrm>
            <a:off x="46754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3000" i="1" baseline="0" dirty="0">
                <a:solidFill>
                  <a:srgbClr val="FF0000"/>
                </a:solidFill>
                <a:ea typeface="굴림" pitchFamily="34" charset="-127"/>
              </a:rPr>
              <a:t>Inter-pixel Redundancy</a:t>
            </a:r>
            <a:endParaRPr lang="en-US" altLang="ko-KR" sz="2400" i="1" baseline="0" dirty="0">
              <a:solidFill>
                <a:schemeClr val="tx2"/>
              </a:solidFill>
              <a:ea typeface="굴림" pitchFamily="34" charset="-127"/>
            </a:endParaRPr>
          </a:p>
        </p:txBody>
      </p:sp>
      <p:graphicFrame>
        <p:nvGraphicFramePr>
          <p:cNvPr id="903173" name="Object 5"/>
          <p:cNvGraphicFramePr>
            <a:graphicFrameLocks noChangeAspect="1"/>
          </p:cNvGraphicFramePr>
          <p:nvPr/>
        </p:nvGraphicFramePr>
        <p:xfrm>
          <a:off x="179388" y="3897313"/>
          <a:ext cx="3313112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4" name="Equation" r:id="rId4" imgW="2501640" imgH="888840" progId="Equation.3">
                  <p:embed/>
                </p:oleObj>
              </mc:Choice>
              <mc:Fallback>
                <p:oleObj name="Equation" r:id="rId4" imgW="25016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897313"/>
                        <a:ext cx="3313112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3174" name="Text Box 6"/>
          <p:cNvSpPr txBox="1">
            <a:spLocks noChangeArrowheads="1"/>
          </p:cNvSpPr>
          <p:nvPr/>
        </p:nvSpPr>
        <p:spPr bwMode="auto">
          <a:xfrm>
            <a:off x="827088" y="3176588"/>
            <a:ext cx="241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baseline="0">
                <a:ea typeface="宋体" charset="-122"/>
              </a:rPr>
              <a:t>Normalized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7204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b="1" dirty="0"/>
              <a:t>Inter-pixel </a:t>
            </a:r>
            <a:r>
              <a:rPr lang="en-US" altLang="zh-CN" b="1" dirty="0" smtClean="0"/>
              <a:t>Redundancy</a:t>
            </a:r>
            <a:br>
              <a:rPr lang="en-US" altLang="zh-CN" b="1" dirty="0" smtClean="0"/>
            </a:br>
            <a:r>
              <a:rPr lang="en-US" altLang="zh-CN" b="1" dirty="0" smtClean="0"/>
              <a:t>       Solution: </a:t>
            </a:r>
            <a:r>
              <a:rPr lang="en-US" altLang="zh-TW" b="1" dirty="0"/>
              <a:t>Reduce the </a:t>
            </a:r>
            <a:r>
              <a:rPr lang="en-US" altLang="zh-TW" b="1" dirty="0" smtClean="0"/>
              <a:t>Correlation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US" altLang="zh-TW" b="1" dirty="0"/>
              <a:t>Orthogonal Transform Coding</a:t>
            </a:r>
            <a:endParaRPr lang="en-US" altLang="zh-TW" dirty="0"/>
          </a:p>
          <a:p>
            <a:pPr lvl="1" algn="just"/>
            <a:r>
              <a:rPr lang="en-US" altLang="zh-TW" dirty="0"/>
              <a:t>KLT (</a:t>
            </a:r>
            <a:r>
              <a:rPr lang="en-US" altLang="zh-TW" dirty="0" err="1"/>
              <a:t>Karhunen-Loeve</a:t>
            </a:r>
            <a:r>
              <a:rPr lang="en-US" altLang="zh-TW" dirty="0"/>
              <a:t> Transform)</a:t>
            </a:r>
          </a:p>
          <a:p>
            <a:pPr lvl="2" algn="just"/>
            <a:r>
              <a:rPr lang="en-US" altLang="zh-TW" dirty="0"/>
              <a:t>Maximal </a:t>
            </a:r>
            <a:r>
              <a:rPr lang="en-US" altLang="zh-TW" dirty="0" err="1"/>
              <a:t>Decorrelation</a:t>
            </a:r>
            <a:r>
              <a:rPr lang="en-US" altLang="zh-TW" dirty="0"/>
              <a:t> Process</a:t>
            </a:r>
          </a:p>
          <a:p>
            <a:pPr lvl="1" algn="just"/>
            <a:r>
              <a:rPr lang="en-US" altLang="zh-TW" dirty="0"/>
              <a:t>DCT (Discrete Cosine Transform) </a:t>
            </a:r>
          </a:p>
          <a:p>
            <a:pPr lvl="2" algn="just"/>
            <a:r>
              <a:rPr lang="en-US" altLang="zh-TW" dirty="0"/>
              <a:t>JPEG is a DCT-based image compression standard, which is a </a:t>
            </a:r>
            <a:r>
              <a:rPr lang="en-US" altLang="zh-TW" dirty="0" err="1"/>
              <a:t>lossy</a:t>
            </a:r>
            <a:r>
              <a:rPr lang="en-US" altLang="zh-TW" dirty="0"/>
              <a:t> coding method and may result in some loss of details and unrecoverable distortion.</a:t>
            </a:r>
          </a:p>
          <a:p>
            <a:pPr algn="just"/>
            <a:r>
              <a:rPr lang="en-US" altLang="zh-TW" b="1" dirty="0" err="1"/>
              <a:t>Subband</a:t>
            </a:r>
            <a:r>
              <a:rPr lang="en-US" altLang="zh-TW" b="1" dirty="0"/>
              <a:t> Coding</a:t>
            </a:r>
            <a:endParaRPr lang="en-US" altLang="zh-TW" dirty="0"/>
          </a:p>
          <a:p>
            <a:pPr lvl="1" algn="just"/>
            <a:r>
              <a:rPr lang="en-US" altLang="zh-TW" dirty="0"/>
              <a:t>DWT (Discrete Wavelet Transform)</a:t>
            </a:r>
          </a:p>
          <a:p>
            <a:pPr lvl="2" algn="just"/>
            <a:r>
              <a:rPr lang="en-US" altLang="zh-TW" dirty="0"/>
              <a:t>To divide the spectrum of an image into the </a:t>
            </a:r>
            <a:r>
              <a:rPr lang="en-US" altLang="zh-TW" dirty="0" err="1"/>
              <a:t>lowpass</a:t>
            </a:r>
            <a:r>
              <a:rPr lang="en-US" altLang="zh-TW" dirty="0"/>
              <a:t> and the </a:t>
            </a:r>
            <a:r>
              <a:rPr lang="en-US" altLang="zh-TW" dirty="0" err="1"/>
              <a:t>highpass</a:t>
            </a:r>
            <a:r>
              <a:rPr lang="en-US" altLang="zh-TW" dirty="0"/>
              <a:t> components, DWT is a famous example. </a:t>
            </a:r>
          </a:p>
          <a:p>
            <a:pPr lvl="2" algn="just"/>
            <a:r>
              <a:rPr lang="en-US" altLang="zh-TW" dirty="0"/>
              <a:t>JPEG 2000 is a 2-dimension DWT based image compression standard.</a:t>
            </a:r>
          </a:p>
          <a:p>
            <a:pPr algn="just"/>
            <a:r>
              <a:rPr lang="en-US" altLang="zh-TW" b="1" dirty="0"/>
              <a:t>Predictive Coding</a:t>
            </a:r>
            <a:endParaRPr lang="en-US" altLang="zh-TW" dirty="0"/>
          </a:p>
          <a:p>
            <a:pPr lvl="1" algn="just"/>
            <a:r>
              <a:rPr lang="en-US" altLang="zh-TW" dirty="0"/>
              <a:t>DPCM</a:t>
            </a:r>
          </a:p>
          <a:p>
            <a:pPr lvl="2" algn="just"/>
            <a:r>
              <a:rPr lang="en-US" altLang="zh-TW" dirty="0"/>
              <a:t>To remove mutual redundancy between </a:t>
            </a:r>
            <a:r>
              <a:rPr lang="en-US" altLang="zh-TW" dirty="0" err="1"/>
              <a:t>seccessive</a:t>
            </a:r>
            <a:r>
              <a:rPr lang="en-US" altLang="zh-TW" dirty="0"/>
              <a:t> pixels and encode only the new </a:t>
            </a:r>
            <a:r>
              <a:rPr lang="en-US" altLang="zh-TW" dirty="0" smtClean="0"/>
              <a:t>information</a:t>
            </a:r>
          </a:p>
          <a:p>
            <a:pPr algn="just"/>
            <a:r>
              <a:rPr lang="en-US" altLang="zh-TW" sz="3100" b="1" dirty="0"/>
              <a:t>Run Length </a:t>
            </a:r>
            <a:r>
              <a:rPr lang="en-US" altLang="zh-TW" sz="3100" b="1" dirty="0" smtClean="0"/>
              <a:t>Coding, LZW, …</a:t>
            </a:r>
            <a:endParaRPr lang="en-US" altLang="zh-TW" sz="3100" b="1" dirty="0"/>
          </a:p>
        </p:txBody>
      </p:sp>
    </p:spTree>
    <p:extLst>
      <p:ext uri="{BB962C8B-B14F-4D97-AF65-F5344CB8AC3E}">
        <p14:creationId xmlns:p14="http://schemas.microsoft.com/office/powerpoint/2010/main" val="18197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1143000"/>
          </a:xfrm>
        </p:spPr>
        <p:txBody>
          <a:bodyPr/>
          <a:lstStyle/>
          <a:p>
            <a:r>
              <a:rPr lang="en-US" altLang="zh-CN" dirty="0"/>
              <a:t>Run Length Coding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8" name="Picture 2" descr="https://img-blog.csdnimg.cn/20200803214550291.png?x-oss-process=image/watermark,type_ZmFuZ3poZW5naGVpdGk,shadow_10,text_aHR0cHM6Ly9ibG9nLmNzZG4ubmV0L0NhaV9kZUxvbmc=,size_16,color_FFFFFF,t_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8" y="1268760"/>
            <a:ext cx="7705725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1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H.R. Pourreza</a:t>
            </a:r>
          </a:p>
        </p:txBody>
      </p:sp>
      <p:pic>
        <p:nvPicPr>
          <p:cNvPr id="905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2600325"/>
            <a:ext cx="774065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5220" name="Rectangle 4"/>
          <p:cNvSpPr>
            <a:spLocks noChangeArrowheads="1"/>
          </p:cNvSpPr>
          <p:nvPr/>
        </p:nvSpPr>
        <p:spPr bwMode="auto">
          <a:xfrm>
            <a:off x="0" y="-121146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3000" i="1" baseline="0" dirty="0">
                <a:solidFill>
                  <a:srgbClr val="FF0000"/>
                </a:solidFill>
                <a:ea typeface="굴림" pitchFamily="34" charset="-127"/>
              </a:rPr>
              <a:t>Psycho-visual Redundancy</a:t>
            </a:r>
            <a:endParaRPr lang="en-US" altLang="ko-KR" sz="2400" i="1" baseline="0" dirty="0">
              <a:solidFill>
                <a:schemeClr val="tx2"/>
              </a:solidFill>
              <a:ea typeface="굴림" pitchFamily="34" charset="-127"/>
            </a:endParaRPr>
          </a:p>
        </p:txBody>
      </p:sp>
      <p:sp>
        <p:nvSpPr>
          <p:cNvPr id="905221" name="Text Box 5"/>
          <p:cNvSpPr txBox="1">
            <a:spLocks noChangeArrowheads="1"/>
          </p:cNvSpPr>
          <p:nvPr/>
        </p:nvSpPr>
        <p:spPr bwMode="auto">
          <a:xfrm>
            <a:off x="53281" y="1305243"/>
            <a:ext cx="4609207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baseline="0" dirty="0">
                <a:ea typeface="宋体" charset="-122"/>
              </a:rPr>
              <a:t>Elimination of psych-visual redundant data results in a loss quantitative information</a:t>
            </a:r>
          </a:p>
        </p:txBody>
      </p:sp>
      <p:sp>
        <p:nvSpPr>
          <p:cNvPr id="905222" name="Text Box 6"/>
          <p:cNvSpPr txBox="1">
            <a:spLocks noChangeArrowheads="1"/>
          </p:cNvSpPr>
          <p:nvPr/>
        </p:nvSpPr>
        <p:spPr bwMode="auto">
          <a:xfrm>
            <a:off x="250825" y="5084763"/>
            <a:ext cx="18367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0" baseline="0" dirty="0">
                <a:solidFill>
                  <a:srgbClr val="0000FF"/>
                </a:solidFill>
                <a:ea typeface="宋体" charset="-122"/>
              </a:rPr>
              <a:t>I</a:t>
            </a:r>
            <a:r>
              <a:rPr lang="en-US" altLang="zh-CN" b="0" baseline="0" dirty="0">
                <a:ea typeface="宋体" charset="-122"/>
              </a:rPr>
              <a:t>mproved </a:t>
            </a:r>
            <a:r>
              <a:rPr lang="en-US" altLang="zh-CN" b="0" baseline="0" dirty="0">
                <a:solidFill>
                  <a:srgbClr val="0000FF"/>
                </a:solidFill>
                <a:ea typeface="宋体" charset="-122"/>
              </a:rPr>
              <a:t>G</a:t>
            </a:r>
            <a:r>
              <a:rPr lang="en-US" altLang="zh-CN" b="0" baseline="0" dirty="0">
                <a:ea typeface="宋体" charset="-122"/>
              </a:rPr>
              <a:t>ray-</a:t>
            </a:r>
            <a:r>
              <a:rPr lang="en-US" altLang="zh-CN" b="0" baseline="0" dirty="0">
                <a:solidFill>
                  <a:srgbClr val="0000FF"/>
                </a:solidFill>
                <a:ea typeface="宋体" charset="-122"/>
              </a:rPr>
              <a:t>S</a:t>
            </a:r>
            <a:r>
              <a:rPr lang="en-US" altLang="zh-CN" b="0" baseline="0" dirty="0">
                <a:ea typeface="宋体" charset="-122"/>
              </a:rPr>
              <a:t>cale</a:t>
            </a:r>
          </a:p>
        </p:txBody>
      </p:sp>
      <p:sp>
        <p:nvSpPr>
          <p:cNvPr id="905223" name="Line 7"/>
          <p:cNvSpPr>
            <a:spLocks noChangeShapeType="1"/>
          </p:cNvSpPr>
          <p:nvPr/>
        </p:nvSpPr>
        <p:spPr bwMode="auto">
          <a:xfrm flipV="1">
            <a:off x="1116013" y="4005263"/>
            <a:ext cx="503237" cy="1116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499992" y="130363"/>
            <a:ext cx="4644008" cy="2349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>
                <a:ea typeface="PMingLiU" charset="0"/>
                <a:cs typeface="PMingLiU" charset="0"/>
              </a:rPr>
              <a:t>IGS (improved gray-scale quantization)</a:t>
            </a:r>
          </a:p>
          <a:p>
            <a:pPr lvl="1"/>
            <a:r>
              <a:rPr lang="en-US" altLang="zh-TW" sz="2000" dirty="0" smtClean="0">
                <a:ea typeface="PMingLiU" charset="0"/>
                <a:cs typeface="PMingLiU" charset="0"/>
              </a:rPr>
              <a:t>Using break edges by adding to each pixel a pseudo-random number</a:t>
            </a:r>
          </a:p>
          <a:p>
            <a:pPr lvl="1"/>
            <a:r>
              <a:rPr lang="en-US" altLang="zh-TW" sz="2000" dirty="0" smtClean="0">
                <a:ea typeface="PMingLiU" charset="0"/>
                <a:cs typeface="PMingLiU" charset="0"/>
              </a:rPr>
              <a:t>Use heuristic techniques to compensate for the visual impact of quantization</a:t>
            </a:r>
            <a:endParaRPr lang="zh-CN" altLang="en-US" sz="2000" dirty="0"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b="1" dirty="0"/>
              <a:t>Psycho-visual </a:t>
            </a:r>
            <a:r>
              <a:rPr lang="en-US" altLang="zh-CN" b="1" dirty="0" smtClean="0"/>
              <a:t>Redundancy</a:t>
            </a:r>
            <a:br>
              <a:rPr lang="en-US" altLang="zh-CN" b="1" dirty="0" smtClean="0"/>
            </a:br>
            <a:r>
              <a:rPr lang="en-US" altLang="zh-CN" b="1" dirty="0" smtClean="0"/>
              <a:t>        </a:t>
            </a:r>
            <a:r>
              <a:rPr lang="en-US" altLang="zh-CN" sz="3600" b="1" dirty="0" smtClean="0"/>
              <a:t>Solution</a:t>
            </a:r>
            <a:r>
              <a:rPr lang="en-US" altLang="zh-CN" sz="3600" b="1" dirty="0"/>
              <a:t>: </a:t>
            </a:r>
            <a:r>
              <a:rPr lang="en-US" altLang="zh-CN" sz="3600" b="1" dirty="0" smtClean="0"/>
              <a:t>Quantization, Reduce Resolution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DCT Coefficient 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98" y="2367709"/>
            <a:ext cx="3563577" cy="340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8"/>
          <a:stretch/>
        </p:blipFill>
        <p:spPr bwMode="auto">
          <a:xfrm>
            <a:off x="4716016" y="2257367"/>
            <a:ext cx="3456384" cy="3690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2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b="1" dirty="0"/>
              <a:t>Psycho-visual </a:t>
            </a:r>
            <a:r>
              <a:rPr lang="en-US" altLang="zh-CN" b="1" dirty="0" smtClean="0"/>
              <a:t>Redundancy</a:t>
            </a:r>
            <a:br>
              <a:rPr lang="en-US" altLang="zh-CN" b="1" dirty="0" smtClean="0"/>
            </a:br>
            <a:r>
              <a:rPr lang="en-US" altLang="zh-CN" b="1" dirty="0" smtClean="0"/>
              <a:t>        </a:t>
            </a:r>
            <a:r>
              <a:rPr lang="en-US" altLang="zh-CN" sz="3600" b="1" dirty="0" smtClean="0"/>
              <a:t>Solution</a:t>
            </a:r>
            <a:r>
              <a:rPr lang="en-US" altLang="zh-CN" sz="3600" b="1" dirty="0"/>
              <a:t>: </a:t>
            </a:r>
            <a:r>
              <a:rPr lang="en-US" altLang="zh-CN" sz="3600" b="1" dirty="0" smtClean="0"/>
              <a:t>Quantization, Reduce Resolution</a:t>
            </a:r>
            <a:endParaRPr lang="zh-CN" altLang="en-US" sz="3600" b="1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311964"/>
              </p:ext>
            </p:extLst>
          </p:nvPr>
        </p:nvGraphicFramePr>
        <p:xfrm>
          <a:off x="304800" y="2209800"/>
          <a:ext cx="8382000" cy="337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5" name="Visio" r:id="rId3" imgW="9478890" imgH="3826893" progId="Visio.Drawing.11">
                  <p:embed/>
                </p:oleObj>
              </mc:Choice>
              <mc:Fallback>
                <p:oleObj name="Visio" r:id="rId3" imgW="9478890" imgH="382689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209800"/>
                        <a:ext cx="8382000" cy="337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68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YUV Color Space 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/>
              <a:t>In many applications, it is desirable to describe a color in terms of its luminance and chrominance content separately, to enable more efficient processing and transmission of color signals</a:t>
            </a:r>
          </a:p>
          <a:p>
            <a:pPr algn="just"/>
            <a:r>
              <a:rPr lang="en-US" altLang="zh-TW"/>
              <a:t>One such coordinate is the YUV color space</a:t>
            </a:r>
          </a:p>
          <a:p>
            <a:pPr lvl="1" algn="just"/>
            <a:r>
              <a:rPr lang="en-US" altLang="zh-TW"/>
              <a:t>Y is the components of luminance</a:t>
            </a:r>
          </a:p>
          <a:p>
            <a:pPr lvl="1" algn="just"/>
            <a:r>
              <a:rPr lang="en-US" altLang="zh-TW"/>
              <a:t>Cb and Cr are the components of chrominance</a:t>
            </a:r>
          </a:p>
          <a:p>
            <a:pPr lvl="1" algn="just"/>
            <a:r>
              <a:rPr lang="en-US" altLang="zh-TW"/>
              <a:t>The values in the YUV coordinate are related to the values in the RGB coordinate by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1981200" y="4100513"/>
          <a:ext cx="5181600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2" name="Equation" r:id="rId3" imgW="2997200" imgH="711200" progId="Equation.DSMT4">
                  <p:embed/>
                </p:oleObj>
              </mc:Choice>
              <mc:Fallback>
                <p:oleObj name="Equation" r:id="rId3" imgW="29972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100513"/>
                        <a:ext cx="5181600" cy="1233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33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62000" indent="-762000"/>
            <a:r>
              <a:rPr lang="en-US" altLang="zh-TW" sz="3600"/>
              <a:t>Spatial Sampling of Color Component</a:t>
            </a: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1219200" y="1447800"/>
          <a:ext cx="6324600" cy="485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Visio" r:id="rId3" imgW="6717649" imgH="5169695" progId="Visio.Drawing.11">
                  <p:embed/>
                </p:oleObj>
              </mc:Choice>
              <mc:Fallback>
                <p:oleObj name="Visio" r:id="rId3" imgW="6717649" imgH="516969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447800"/>
                        <a:ext cx="6324600" cy="4854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838200" y="974725"/>
            <a:ext cx="7315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2000" smtClean="0">
                <a:solidFill>
                  <a:srgbClr val="000000"/>
                </a:solidFill>
                <a:ea typeface="新細明體" pitchFamily="18" charset="-120"/>
              </a:rPr>
              <a:t>The three different chrominance downsampling format </a:t>
            </a:r>
          </a:p>
        </p:txBody>
      </p:sp>
    </p:spTree>
    <p:extLst>
      <p:ext uri="{BB962C8B-B14F-4D97-AF65-F5344CB8AC3E}">
        <p14:creationId xmlns:p14="http://schemas.microsoft.com/office/powerpoint/2010/main" val="336257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Background and Motivation</a:t>
            </a:r>
          </a:p>
          <a:p>
            <a:r>
              <a:rPr lang="en-US" altLang="zh-CN" dirty="0"/>
              <a:t>Why Can We Compress</a:t>
            </a:r>
            <a:r>
              <a:rPr lang="en-US" altLang="zh-CN" dirty="0" smtClean="0"/>
              <a:t>?</a:t>
            </a:r>
          </a:p>
          <a:p>
            <a:r>
              <a:rPr lang="en-US" altLang="zh-CN" dirty="0"/>
              <a:t>Fidelity Criteria</a:t>
            </a:r>
          </a:p>
          <a:p>
            <a:r>
              <a:rPr lang="en-US" altLang="zh-CN" dirty="0"/>
              <a:t>The Flow of Image Compression</a:t>
            </a:r>
          </a:p>
          <a:p>
            <a:r>
              <a:rPr lang="en-US" altLang="zh-CN" dirty="0"/>
              <a:t>Reduce the Correlation between Pixels</a:t>
            </a:r>
          </a:p>
          <a:p>
            <a:pPr lvl="1"/>
            <a:r>
              <a:rPr lang="en-US" altLang="zh-CN" dirty="0"/>
              <a:t>Transform Coding</a:t>
            </a:r>
          </a:p>
          <a:p>
            <a:pPr lvl="1"/>
            <a:r>
              <a:rPr lang="en-US" altLang="zh-CN" dirty="0"/>
              <a:t>Predictive Coding</a:t>
            </a:r>
          </a:p>
          <a:p>
            <a:r>
              <a:rPr lang="en-US" altLang="zh-CN" dirty="0"/>
              <a:t>JPEG</a:t>
            </a:r>
          </a:p>
          <a:p>
            <a:r>
              <a:rPr lang="en-US" altLang="zh-CN" dirty="0"/>
              <a:t>Wavelet for Image Compression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5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 and Motivation</a:t>
            </a:r>
          </a:p>
          <a:p>
            <a:r>
              <a:rPr lang="en-US" altLang="zh-CN" dirty="0"/>
              <a:t>Why Can We Compress</a:t>
            </a:r>
            <a:r>
              <a:rPr lang="en-US" altLang="zh-CN" dirty="0" smtClean="0"/>
              <a:t>?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Fidelity Criteria</a:t>
            </a:r>
          </a:p>
          <a:p>
            <a:r>
              <a:rPr lang="en-US" altLang="zh-CN" dirty="0"/>
              <a:t>The Flow of Image Compression</a:t>
            </a:r>
          </a:p>
          <a:p>
            <a:r>
              <a:rPr lang="en-US" altLang="zh-CN" dirty="0"/>
              <a:t>Reduce the Correlation between Pixels</a:t>
            </a:r>
          </a:p>
          <a:p>
            <a:pPr lvl="1"/>
            <a:r>
              <a:rPr lang="en-US" altLang="zh-CN" dirty="0"/>
              <a:t>Transform Coding</a:t>
            </a:r>
          </a:p>
          <a:p>
            <a:pPr lvl="1"/>
            <a:r>
              <a:rPr lang="en-US" altLang="zh-CN" dirty="0"/>
              <a:t>Predictive Coding</a:t>
            </a:r>
          </a:p>
          <a:p>
            <a:r>
              <a:rPr lang="en-US" altLang="zh-CN" dirty="0"/>
              <a:t>JPEG</a:t>
            </a:r>
          </a:p>
          <a:p>
            <a:r>
              <a:rPr lang="en-US" altLang="zh-CN" dirty="0"/>
              <a:t>Wavelet for Image Compression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5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 dirty="0" smtClean="0">
                <a:solidFill>
                  <a:srgbClr val="FF0000"/>
                </a:solidFill>
                <a:ea typeface="굴림" pitchFamily="34" charset="-127"/>
              </a:rPr>
              <a:t>Fidelity Criteria</a:t>
            </a:r>
            <a:endParaRPr lang="en-US" altLang="ko-KR" sz="2400" b="1" i="1" dirty="0" smtClean="0">
              <a:solidFill>
                <a:srgbClr val="660066"/>
              </a:solidFill>
              <a:ea typeface="굴림" pitchFamily="34" charset="-127"/>
            </a:endParaRPr>
          </a:p>
        </p:txBody>
      </p:sp>
      <p:sp>
        <p:nvSpPr>
          <p:cNvPr id="983044" name="Text Box 4"/>
          <p:cNvSpPr txBox="1">
            <a:spLocks noChangeArrowheads="1"/>
          </p:cNvSpPr>
          <p:nvPr/>
        </p:nvSpPr>
        <p:spPr bwMode="auto">
          <a:xfrm>
            <a:off x="755650" y="1665288"/>
            <a:ext cx="7885113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smtClean="0">
                <a:solidFill>
                  <a:srgbClr val="660066"/>
                </a:solidFill>
                <a:ea typeface="宋体" charset="-122"/>
              </a:rPr>
              <a:t>Objective fidelity: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40458C"/>
                </a:solidFill>
                <a:ea typeface="宋体" charset="-122"/>
              </a:rPr>
              <a:t>Level of information loss can be expressed as a function of the original and the compressed and subsequently decompressed image. </a:t>
            </a:r>
          </a:p>
        </p:txBody>
      </p:sp>
      <p:graphicFrame>
        <p:nvGraphicFramePr>
          <p:cNvPr id="9830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945456"/>
              </p:ext>
            </p:extLst>
          </p:nvPr>
        </p:nvGraphicFramePr>
        <p:xfrm>
          <a:off x="2806701" y="3197225"/>
          <a:ext cx="4645620" cy="96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7" name="Equation" r:id="rId3" imgW="2501640" imgH="520560" progId="Equation.3">
                  <p:embed/>
                </p:oleObj>
              </mc:Choice>
              <mc:Fallback>
                <p:oleObj name="Equation" r:id="rId3" imgW="250164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1" y="3197225"/>
                        <a:ext cx="4645620" cy="967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595974"/>
              </p:ext>
            </p:extLst>
          </p:nvPr>
        </p:nvGraphicFramePr>
        <p:xfrm>
          <a:off x="2953841" y="4170394"/>
          <a:ext cx="3488730" cy="1445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8" name="Equation" r:id="rId5" imgW="2145960" imgH="888840" progId="Equation.3">
                  <p:embed/>
                </p:oleObj>
              </mc:Choice>
              <mc:Fallback>
                <p:oleObj name="Equation" r:id="rId5" imgW="21459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841" y="4170394"/>
                        <a:ext cx="3488730" cy="1445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47" name="Text Box 7"/>
          <p:cNvSpPr txBox="1">
            <a:spLocks noChangeArrowheads="1"/>
          </p:cNvSpPr>
          <p:nvPr/>
        </p:nvSpPr>
        <p:spPr bwMode="auto">
          <a:xfrm>
            <a:off x="615950" y="3406775"/>
            <a:ext cx="21955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40458C"/>
                </a:solidFill>
                <a:ea typeface="宋体" charset="-122"/>
              </a:rPr>
              <a:t>Root-mean-square error</a:t>
            </a:r>
          </a:p>
        </p:txBody>
      </p:sp>
      <p:sp>
        <p:nvSpPr>
          <p:cNvPr id="983048" name="Text Box 8"/>
          <p:cNvSpPr txBox="1">
            <a:spLocks noChangeArrowheads="1"/>
          </p:cNvSpPr>
          <p:nvPr/>
        </p:nvSpPr>
        <p:spPr bwMode="auto">
          <a:xfrm>
            <a:off x="471487" y="4653136"/>
            <a:ext cx="21955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40458C"/>
                </a:solidFill>
                <a:ea typeface="宋体" charset="-122"/>
              </a:rPr>
              <a:t>Mean-square signal-to-noise ratio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951046"/>
              </p:ext>
            </p:extLst>
          </p:nvPr>
        </p:nvGraphicFramePr>
        <p:xfrm>
          <a:off x="3059832" y="5647768"/>
          <a:ext cx="19812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9" name="Equation" r:id="rId7" imgW="1371600" imgH="393700" progId="Equation.DSMT4">
                  <p:embed/>
                </p:oleObj>
              </mc:Choice>
              <mc:Fallback>
                <p:oleObj name="Equation" r:id="rId7" imgW="13716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5647768"/>
                        <a:ext cx="19812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23804" y="5615978"/>
            <a:ext cx="21955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fontAlgn="base">
              <a:spcBef>
                <a:spcPct val="50000"/>
              </a:spcBef>
              <a:spcAft>
                <a:spcPct val="0"/>
              </a:spcAft>
              <a:defRPr>
                <a:solidFill>
                  <a:srgbClr val="40458C"/>
                </a:solidFill>
                <a:ea typeface="宋体" charset="-122"/>
              </a:defRPr>
            </a:lvl1pPr>
          </a:lstStyle>
          <a:p>
            <a:r>
              <a:rPr lang="en-US" altLang="zh-TW" dirty="0"/>
              <a:t>Peak signal to noise ratio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673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628775"/>
            <a:ext cx="633571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4071" name="Rectangle 7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 dirty="0" smtClean="0">
                <a:solidFill>
                  <a:srgbClr val="FF0000"/>
                </a:solidFill>
                <a:ea typeface="굴림" pitchFamily="34" charset="-127"/>
              </a:rPr>
              <a:t>Fidelity Criteria</a:t>
            </a:r>
            <a:endParaRPr lang="en-US" altLang="ko-KR" sz="2400" b="1" i="1" dirty="0" smtClean="0">
              <a:solidFill>
                <a:srgbClr val="660066"/>
              </a:solidFill>
              <a:ea typeface="굴림" pitchFamily="34" charset="-127"/>
            </a:endParaRPr>
          </a:p>
        </p:txBody>
      </p:sp>
      <p:graphicFrame>
        <p:nvGraphicFramePr>
          <p:cNvPr id="984073" name="Object 9"/>
          <p:cNvGraphicFramePr>
            <a:graphicFrameLocks noChangeAspect="1"/>
          </p:cNvGraphicFramePr>
          <p:nvPr/>
        </p:nvGraphicFramePr>
        <p:xfrm>
          <a:off x="4114800" y="4987925"/>
          <a:ext cx="15017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6" name="Equation" r:id="rId4" imgW="914400" imgH="457200" progId="Equation.3">
                  <p:embed/>
                </p:oleObj>
              </mc:Choice>
              <mc:Fallback>
                <p:oleObj name="Equation" r:id="rId4" imgW="914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987925"/>
                        <a:ext cx="1501775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4074" name="Object 10"/>
          <p:cNvGraphicFramePr>
            <a:graphicFrameLocks noChangeAspect="1"/>
          </p:cNvGraphicFramePr>
          <p:nvPr/>
        </p:nvGraphicFramePr>
        <p:xfrm>
          <a:off x="5795963" y="4976813"/>
          <a:ext cx="15017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7" name="Equation" r:id="rId6" imgW="914400" imgH="457200" progId="Equation.3">
                  <p:embed/>
                </p:oleObj>
              </mc:Choice>
              <mc:Fallback>
                <p:oleObj name="Equation" r:id="rId6" imgW="914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4976813"/>
                        <a:ext cx="1501775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305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65"/>
          <a:stretch/>
        </p:blipFill>
        <p:spPr bwMode="auto">
          <a:xfrm>
            <a:off x="5952341" y="29745"/>
            <a:ext cx="2330751" cy="235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 dirty="0" smtClean="0">
                <a:solidFill>
                  <a:srgbClr val="FF0000"/>
                </a:solidFill>
                <a:ea typeface="굴림" pitchFamily="34" charset="-127"/>
              </a:rPr>
              <a:t>Fidelity Criteria</a:t>
            </a:r>
            <a:endParaRPr lang="en-US" altLang="ko-KR" sz="2400" b="1" i="1" dirty="0" smtClean="0">
              <a:solidFill>
                <a:srgbClr val="660066"/>
              </a:solidFill>
              <a:ea typeface="굴림" pitchFamily="34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1" y="2564904"/>
            <a:ext cx="8280919" cy="279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1" y="5245357"/>
            <a:ext cx="5355660" cy="65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2704" y="6111882"/>
            <a:ext cx="4600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errors:</a:t>
            </a:r>
            <a:r>
              <a:rPr lang="zh-CN" altLang="en-US" dirty="0" smtClean="0"/>
              <a:t> </a:t>
            </a:r>
            <a:r>
              <a:rPr lang="en-US" altLang="zh-CN" dirty="0" smtClean="0"/>
              <a:t>5.17,</a:t>
            </a:r>
            <a:r>
              <a:rPr lang="zh-CN" altLang="en-US" dirty="0" smtClean="0"/>
              <a:t> </a:t>
            </a:r>
            <a:r>
              <a:rPr lang="en-US" altLang="zh-CN" dirty="0" smtClean="0"/>
              <a:t>15.67,</a:t>
            </a:r>
            <a:r>
              <a:rPr lang="zh-CN" altLang="en-US" dirty="0" smtClean="0"/>
              <a:t> </a:t>
            </a:r>
            <a:r>
              <a:rPr lang="en-US" altLang="zh-CN" dirty="0" smtClean="0"/>
              <a:t>14.17</a:t>
            </a:r>
          </a:p>
          <a:p>
            <a:r>
              <a:rPr lang="en-US" altLang="zh-CN" dirty="0" smtClean="0"/>
              <a:t>Objective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fidelity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ranking: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a,</a:t>
            </a:r>
            <a:r>
              <a:rPr lang="zh-CN" altLang="en-US" dirty="0" smtClean="0"/>
              <a:t> </a:t>
            </a:r>
            <a:r>
              <a:rPr lang="en-US" altLang="zh-CN" dirty="0" smtClean="0"/>
              <a:t>c,</a:t>
            </a:r>
            <a:r>
              <a:rPr lang="zh-CN" altLang="en-US" dirty="0" smtClean="0"/>
              <a:t> </a:t>
            </a:r>
            <a:r>
              <a:rPr lang="en-US" altLang="zh-CN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8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789363"/>
            <a:ext cx="6294438" cy="231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2019" name="Rectangle 3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 smtClean="0">
                <a:solidFill>
                  <a:srgbClr val="FF0000"/>
                </a:solidFill>
                <a:ea typeface="굴림" pitchFamily="34" charset="-127"/>
              </a:rPr>
              <a:t>Fidelity Criteria</a:t>
            </a:r>
            <a:endParaRPr lang="en-US" altLang="ko-KR" sz="2400" b="1" i="1" smtClean="0">
              <a:solidFill>
                <a:srgbClr val="660066"/>
              </a:solidFill>
              <a:ea typeface="굴림" pitchFamily="34" charset="-127"/>
            </a:endParaRPr>
          </a:p>
        </p:txBody>
      </p:sp>
      <p:sp>
        <p:nvSpPr>
          <p:cNvPr id="982020" name="Text Box 4"/>
          <p:cNvSpPr txBox="1">
            <a:spLocks noChangeArrowheads="1"/>
          </p:cNvSpPr>
          <p:nvPr/>
        </p:nvSpPr>
        <p:spPr bwMode="auto">
          <a:xfrm>
            <a:off x="719138" y="1628775"/>
            <a:ext cx="78851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660066"/>
                </a:solidFill>
                <a:ea typeface="宋体" charset="-122"/>
              </a:rPr>
              <a:t>Subjective fidelity (Viewed by Human):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dirty="0" smtClean="0">
                <a:solidFill>
                  <a:srgbClr val="40458C"/>
                </a:solidFill>
                <a:ea typeface="宋体" charset="-122"/>
              </a:rPr>
              <a:t> By absolute rating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zh-CN" sz="2400" dirty="0" smtClean="0">
                <a:solidFill>
                  <a:srgbClr val="40458C"/>
                </a:solidFill>
                <a:ea typeface="宋体" charset="-122"/>
              </a:rPr>
              <a:t> By means of side-by-side comparison of              and</a:t>
            </a:r>
          </a:p>
        </p:txBody>
      </p:sp>
      <p:graphicFrame>
        <p:nvGraphicFramePr>
          <p:cNvPr id="9820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75402"/>
              </p:ext>
            </p:extLst>
          </p:nvPr>
        </p:nvGraphicFramePr>
        <p:xfrm>
          <a:off x="6012160" y="2747585"/>
          <a:ext cx="871537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4" name="Equation" r:id="rId4" imgW="482400" imgH="203040" progId="Equation.3">
                  <p:embed/>
                </p:oleObj>
              </mc:Choice>
              <mc:Fallback>
                <p:oleObj name="Equation" r:id="rId4" imgW="4824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747585"/>
                        <a:ext cx="871537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20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159333"/>
              </p:ext>
            </p:extLst>
          </p:nvPr>
        </p:nvGraphicFramePr>
        <p:xfrm>
          <a:off x="7509094" y="2668210"/>
          <a:ext cx="8636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5" name="Equation" r:id="rId6" imgW="482400" imgH="241200" progId="Equation.3">
                  <p:embed/>
                </p:oleObj>
              </mc:Choice>
              <mc:Fallback>
                <p:oleObj name="Equation" r:id="rId6" imgW="482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9094" y="2668210"/>
                        <a:ext cx="8636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13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 and Motivation</a:t>
            </a:r>
          </a:p>
          <a:p>
            <a:r>
              <a:rPr lang="en-US" altLang="zh-CN" dirty="0"/>
              <a:t>Why Can We Compress</a:t>
            </a:r>
            <a:r>
              <a:rPr lang="en-US" altLang="zh-CN" dirty="0" smtClean="0"/>
              <a:t>?</a:t>
            </a:r>
          </a:p>
          <a:p>
            <a:r>
              <a:rPr lang="en-US" altLang="zh-CN" dirty="0"/>
              <a:t>Fidelity Criteria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The Flow of Image Compression</a:t>
            </a:r>
          </a:p>
          <a:p>
            <a:r>
              <a:rPr lang="en-US" altLang="zh-CN" dirty="0"/>
              <a:t>Reduce the Correlation between Pixels</a:t>
            </a:r>
          </a:p>
          <a:p>
            <a:pPr lvl="1"/>
            <a:r>
              <a:rPr lang="en-US" altLang="zh-CN" dirty="0"/>
              <a:t>Transform Coding</a:t>
            </a:r>
          </a:p>
          <a:p>
            <a:pPr lvl="1"/>
            <a:r>
              <a:rPr lang="en-US" altLang="zh-CN" dirty="0"/>
              <a:t>Predictive Coding</a:t>
            </a:r>
          </a:p>
          <a:p>
            <a:r>
              <a:rPr lang="en-US" altLang="zh-CN" dirty="0"/>
              <a:t>JPEG</a:t>
            </a:r>
          </a:p>
          <a:p>
            <a:r>
              <a:rPr lang="en-US" altLang="zh-CN" dirty="0"/>
              <a:t>Wavelet for Image Compression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425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Flow of Image Compression (1/2)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52513"/>
            <a:ext cx="8458200" cy="4586287"/>
          </a:xfrm>
        </p:spPr>
        <p:txBody>
          <a:bodyPr/>
          <a:lstStyle/>
          <a:p>
            <a:pPr algn="just"/>
            <a:r>
              <a:rPr lang="en-US" altLang="zh-TW"/>
              <a:t>What is the so-called image compression coding? </a:t>
            </a:r>
          </a:p>
          <a:p>
            <a:pPr lvl="1" algn="just"/>
            <a:r>
              <a:rPr lang="en-US" altLang="zh-TW"/>
              <a:t>To store the image into bit-stream as compact as possible and to display the decoded image in the monitor as exact as possible</a:t>
            </a:r>
          </a:p>
          <a:p>
            <a:pPr algn="just"/>
            <a:r>
              <a:rPr lang="en-US" altLang="zh-TW"/>
              <a:t>Flow of compression</a:t>
            </a:r>
          </a:p>
          <a:p>
            <a:pPr lvl="1" algn="just"/>
            <a:r>
              <a:rPr lang="en-US" altLang="zh-TW"/>
              <a:t>The image file is converted into a series of binary data, which is called the bit-stream</a:t>
            </a:r>
          </a:p>
          <a:p>
            <a:pPr lvl="1" algn="just"/>
            <a:r>
              <a:rPr lang="en-US" altLang="zh-TW"/>
              <a:t>The decoder receives the encoded bit-stream and decodes it to reconstruct the image</a:t>
            </a:r>
          </a:p>
          <a:p>
            <a:pPr lvl="1" algn="just"/>
            <a:r>
              <a:rPr lang="en-US" altLang="zh-TW"/>
              <a:t>The total data quantity of the bit-stream is less than the total data quantity of the original image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685800" y="4876800"/>
          <a:ext cx="79248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1" name="Visio" r:id="rId3" imgW="9766796" imgH="1552544" progId="Visio.Drawing.11">
                  <p:embed/>
                </p:oleObj>
              </mc:Choice>
              <mc:Fallback>
                <p:oleObj name="Visio" r:id="rId3" imgW="9766796" imgH="15525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876800"/>
                        <a:ext cx="7924800" cy="125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573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Flow of Image Compression (2/2)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Compression </a:t>
            </a:r>
            <a:r>
              <a:rPr lang="en-US" altLang="zh-TW" dirty="0"/>
              <a:t>Ratio:               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TW" dirty="0"/>
              <a:t>	Where </a:t>
            </a:r>
            <a:r>
              <a:rPr lang="en-US" altLang="zh-TW" i="1" dirty="0"/>
              <a:t>n1</a:t>
            </a:r>
            <a:r>
              <a:rPr lang="en-US" altLang="zh-TW" dirty="0"/>
              <a:t> is the data rate of original image and </a:t>
            </a:r>
            <a:r>
              <a:rPr lang="en-US" altLang="zh-TW" i="1" dirty="0"/>
              <a:t>n2</a:t>
            </a:r>
            <a:r>
              <a:rPr lang="en-US" altLang="zh-TW" dirty="0"/>
              <a:t> is that of the encoded bit-stream</a:t>
            </a:r>
            <a:r>
              <a:rPr lang="en-US" altLang="zh-TW" sz="2800" dirty="0"/>
              <a:t> </a:t>
            </a:r>
          </a:p>
          <a:p>
            <a:r>
              <a:rPr lang="en-US" altLang="zh-TW" dirty="0"/>
              <a:t>The flow of encoding</a:t>
            </a:r>
          </a:p>
          <a:p>
            <a:pPr lvl="1"/>
            <a:r>
              <a:rPr lang="en-US" altLang="zh-TW" dirty="0"/>
              <a:t>Reduce the correlation between pixels</a:t>
            </a:r>
          </a:p>
          <a:p>
            <a:pPr lvl="1"/>
            <a:r>
              <a:rPr lang="en-US" altLang="zh-TW" dirty="0"/>
              <a:t>Quantization</a:t>
            </a:r>
          </a:p>
          <a:p>
            <a:pPr lvl="1"/>
            <a:r>
              <a:rPr lang="en-US" altLang="zh-TW" dirty="0"/>
              <a:t>Source Coding</a:t>
            </a:r>
          </a:p>
        </p:txBody>
      </p:sp>
      <p:graphicFrame>
        <p:nvGraphicFramePr>
          <p:cNvPr id="1833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888273"/>
              </p:ext>
            </p:extLst>
          </p:nvPr>
        </p:nvGraphicFramePr>
        <p:xfrm>
          <a:off x="3347864" y="908720"/>
          <a:ext cx="7620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0" name="Equation" r:id="rId3" imgW="545863" imgH="393529" progId="Equation.DSMT4">
                  <p:embed/>
                </p:oleObj>
              </mc:Choice>
              <mc:Fallback>
                <p:oleObj name="Equation" r:id="rId3" imgW="545863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908720"/>
                        <a:ext cx="762000" cy="5476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6" name="Rectangle 10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1833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488644"/>
              </p:ext>
            </p:extLst>
          </p:nvPr>
        </p:nvGraphicFramePr>
        <p:xfrm>
          <a:off x="1403648" y="4149080"/>
          <a:ext cx="678180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1" name="Visio" r:id="rId5" imgW="9394725" imgH="1125967" progId="Visio.Drawing.11">
                  <p:embed/>
                </p:oleObj>
              </mc:Choice>
              <mc:Fallback>
                <p:oleObj name="Visio" r:id="rId5" imgW="9394725" imgH="112596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149080"/>
                        <a:ext cx="6781800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77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 and Motivation</a:t>
            </a:r>
          </a:p>
          <a:p>
            <a:r>
              <a:rPr lang="en-US" altLang="zh-CN" dirty="0"/>
              <a:t>Why Can We Compress</a:t>
            </a:r>
            <a:r>
              <a:rPr lang="en-US" altLang="zh-CN" dirty="0" smtClean="0"/>
              <a:t>?</a:t>
            </a:r>
          </a:p>
          <a:p>
            <a:r>
              <a:rPr lang="en-US" altLang="zh-CN" dirty="0"/>
              <a:t>Fidelity Criteria</a:t>
            </a:r>
          </a:p>
          <a:p>
            <a:r>
              <a:rPr lang="en-US" altLang="zh-CN" dirty="0"/>
              <a:t>The Flow of Image Compression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Reduce the Correlation between Pixels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Transform Coding</a:t>
            </a:r>
          </a:p>
          <a:p>
            <a:pPr lvl="1"/>
            <a:r>
              <a:rPr lang="en-US" altLang="zh-CN" dirty="0"/>
              <a:t>Predictive Coding</a:t>
            </a:r>
          </a:p>
          <a:p>
            <a:r>
              <a:rPr lang="en-US" altLang="zh-CN" dirty="0"/>
              <a:t>JPEG</a:t>
            </a:r>
          </a:p>
          <a:p>
            <a:r>
              <a:rPr lang="en-US" altLang="zh-CN" dirty="0"/>
              <a:t>Wavelet for Image Compression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0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62000" indent="-762000"/>
            <a:r>
              <a:rPr lang="en-US" altLang="zh-TW" sz="3600" dirty="0"/>
              <a:t>Reduce the Correlation between Pixels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TW" b="1" dirty="0"/>
              <a:t>Orthogonal Transform Coding</a:t>
            </a:r>
            <a:endParaRPr lang="en-US" altLang="zh-TW" dirty="0"/>
          </a:p>
          <a:p>
            <a:pPr lvl="1" algn="just"/>
            <a:r>
              <a:rPr lang="en-US" altLang="zh-TW" dirty="0"/>
              <a:t>KLT (</a:t>
            </a:r>
            <a:r>
              <a:rPr lang="en-US" altLang="zh-TW" dirty="0" err="1"/>
              <a:t>Karhunen-Loeve</a:t>
            </a:r>
            <a:r>
              <a:rPr lang="en-US" altLang="zh-TW" dirty="0"/>
              <a:t> Transform)</a:t>
            </a:r>
          </a:p>
          <a:p>
            <a:pPr lvl="2" algn="just"/>
            <a:r>
              <a:rPr lang="en-US" altLang="zh-TW" dirty="0"/>
              <a:t>Maximal </a:t>
            </a:r>
            <a:r>
              <a:rPr lang="en-US" altLang="zh-TW" dirty="0" err="1"/>
              <a:t>Decorrelation</a:t>
            </a:r>
            <a:r>
              <a:rPr lang="en-US" altLang="zh-TW" dirty="0"/>
              <a:t> Process</a:t>
            </a:r>
          </a:p>
          <a:p>
            <a:pPr lvl="1" algn="just"/>
            <a:r>
              <a:rPr lang="en-US" altLang="zh-TW" dirty="0"/>
              <a:t>DCT (Discrete Cosine Transform) </a:t>
            </a:r>
          </a:p>
          <a:p>
            <a:pPr lvl="2" algn="just"/>
            <a:r>
              <a:rPr lang="en-US" altLang="zh-TW" dirty="0"/>
              <a:t>JPEG is a DCT-based image compression standard, which is a </a:t>
            </a:r>
            <a:r>
              <a:rPr lang="en-US" altLang="zh-TW" dirty="0" err="1"/>
              <a:t>lossy</a:t>
            </a:r>
            <a:r>
              <a:rPr lang="en-US" altLang="zh-TW" dirty="0"/>
              <a:t> coding method and may result in some loss of details and unrecoverable distortion.</a:t>
            </a:r>
          </a:p>
          <a:p>
            <a:pPr algn="just"/>
            <a:r>
              <a:rPr lang="en-US" altLang="zh-TW" b="1" dirty="0" err="1"/>
              <a:t>Subband</a:t>
            </a:r>
            <a:r>
              <a:rPr lang="en-US" altLang="zh-TW" b="1" dirty="0"/>
              <a:t> Coding</a:t>
            </a:r>
            <a:endParaRPr lang="en-US" altLang="zh-TW" dirty="0"/>
          </a:p>
          <a:p>
            <a:pPr lvl="1" algn="just"/>
            <a:r>
              <a:rPr lang="en-US" altLang="zh-TW" dirty="0"/>
              <a:t>DWT (Discrete Wavelet Transform)</a:t>
            </a:r>
          </a:p>
          <a:p>
            <a:pPr lvl="2" algn="just"/>
            <a:r>
              <a:rPr lang="en-US" altLang="zh-TW" dirty="0"/>
              <a:t>To divide the spectrum of an image into the </a:t>
            </a:r>
            <a:r>
              <a:rPr lang="en-US" altLang="zh-TW" dirty="0" err="1"/>
              <a:t>lowpass</a:t>
            </a:r>
            <a:r>
              <a:rPr lang="en-US" altLang="zh-TW" dirty="0"/>
              <a:t> and the </a:t>
            </a:r>
            <a:r>
              <a:rPr lang="en-US" altLang="zh-TW" dirty="0" err="1"/>
              <a:t>highpass</a:t>
            </a:r>
            <a:r>
              <a:rPr lang="en-US" altLang="zh-TW" dirty="0"/>
              <a:t> components, DWT is a famous example. </a:t>
            </a:r>
          </a:p>
          <a:p>
            <a:pPr lvl="2" algn="just"/>
            <a:r>
              <a:rPr lang="en-US" altLang="zh-TW" dirty="0"/>
              <a:t>JPEG 2000 is a 2-dimension DWT based image compression standard.</a:t>
            </a:r>
          </a:p>
          <a:p>
            <a:pPr algn="just"/>
            <a:r>
              <a:rPr lang="en-US" altLang="zh-TW" b="1" dirty="0"/>
              <a:t>Predictive Coding</a:t>
            </a:r>
            <a:endParaRPr lang="en-US" altLang="zh-TW" dirty="0"/>
          </a:p>
          <a:p>
            <a:pPr lvl="1" algn="just"/>
            <a:r>
              <a:rPr lang="en-US" altLang="zh-TW" dirty="0"/>
              <a:t>DPCM</a:t>
            </a:r>
          </a:p>
          <a:p>
            <a:pPr lvl="2" algn="just"/>
            <a:r>
              <a:rPr lang="en-US" altLang="zh-TW" dirty="0"/>
              <a:t>To remove mutual redundancy between </a:t>
            </a:r>
            <a:r>
              <a:rPr lang="en-US" altLang="zh-TW" dirty="0" err="1"/>
              <a:t>seccessive</a:t>
            </a:r>
            <a:r>
              <a:rPr lang="en-US" altLang="zh-TW" dirty="0"/>
              <a:t> pixels and encode only the new </a:t>
            </a:r>
            <a:r>
              <a:rPr lang="en-US" altLang="zh-TW" dirty="0" smtClean="0"/>
              <a:t>information</a:t>
            </a:r>
          </a:p>
          <a:p>
            <a:pPr algn="just"/>
            <a:r>
              <a:rPr lang="en-US" altLang="zh-TW" b="1" dirty="0"/>
              <a:t>Run Length </a:t>
            </a:r>
            <a:r>
              <a:rPr lang="en-US" altLang="zh-TW" b="1" dirty="0" smtClean="0"/>
              <a:t>Coding, LZW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10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55650" y="1700213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buSzTx/>
              <a:buFontTx/>
              <a:buChar char="•"/>
            </a:pPr>
            <a:r>
              <a:rPr lang="en-US" altLang="zh-CN" sz="2800">
                <a:ea typeface="宋体" pitchFamily="2" charset="-122"/>
              </a:rPr>
              <a:t>The problem of reducing the amount of data required to represent a digital image.</a:t>
            </a:r>
          </a:p>
          <a:p>
            <a:pPr>
              <a:lnSpc>
                <a:spcPct val="90000"/>
              </a:lnSpc>
              <a:buSzTx/>
              <a:buFontTx/>
              <a:buChar char="•"/>
            </a:pPr>
            <a:r>
              <a:rPr lang="en-US" altLang="zh-CN" sz="2800">
                <a:ea typeface="宋体" pitchFamily="2" charset="-122"/>
              </a:rPr>
              <a:t>From a mathematical viewpoint: transforming a 2-D pixel array into a statistically uncorrelated data set.</a:t>
            </a:r>
          </a:p>
        </p:txBody>
      </p:sp>
      <p:sp>
        <p:nvSpPr>
          <p:cNvPr id="899075" name="Rectangle 3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>
                <a:solidFill>
                  <a:srgbClr val="FF0000"/>
                </a:solidFill>
                <a:ea typeface="Gulim" pitchFamily="34" charset="-127"/>
              </a:rPr>
              <a:t>Image Compression?</a:t>
            </a:r>
            <a:endParaRPr lang="en-US" altLang="ko-KR" sz="2400" b="1" i="1">
              <a:solidFill>
                <a:srgbClr val="660066"/>
              </a:solidFill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9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Covariance</a:t>
            </a:r>
          </a:p>
        </p:txBody>
      </p:sp>
      <p:sp>
        <p:nvSpPr>
          <p:cNvPr id="150531" name="Rectangle 3"/>
          <p:cNvSpPr>
            <a:spLocks noGrp="1" noChangeAspect="1" noChangeArrowheads="1"/>
          </p:cNvSpPr>
          <p:nvPr>
            <p:ph type="body" sz="half" idx="1"/>
          </p:nvPr>
        </p:nvSpPr>
        <p:spPr>
          <a:xfrm>
            <a:off x="304800" y="1052513"/>
            <a:ext cx="8534400" cy="5400675"/>
          </a:xfrm>
          <a:noFill/>
        </p:spPr>
        <p:txBody>
          <a:bodyPr/>
          <a:lstStyle/>
          <a:p>
            <a:pPr algn="just"/>
            <a:r>
              <a:rPr lang="en-US" altLang="zh-TW" sz="2000"/>
              <a:t>The covariance between two random variables X and Y, with expected value E[X]=        and E[Y]=         is defined as</a:t>
            </a:r>
          </a:p>
          <a:p>
            <a:pPr algn="just"/>
            <a:endParaRPr lang="en-US" altLang="zh-TW" sz="2000"/>
          </a:p>
          <a:p>
            <a:pPr algn="just"/>
            <a:endParaRPr lang="en-US" altLang="zh-TW" sz="2000"/>
          </a:p>
          <a:p>
            <a:pPr algn="just"/>
            <a:endParaRPr lang="en-US" altLang="zh-TW" sz="2000"/>
          </a:p>
          <a:p>
            <a:pPr algn="just"/>
            <a:r>
              <a:rPr lang="en-US" altLang="zh-TW" sz="2000"/>
              <a:t>If entries in the column vector X = [x</a:t>
            </a:r>
            <a:r>
              <a:rPr lang="en-US" altLang="zh-TW" sz="2000" baseline="-25000"/>
              <a:t>1</a:t>
            </a:r>
            <a:r>
              <a:rPr lang="en-US" altLang="zh-TW" sz="2000"/>
              <a:t>,x</a:t>
            </a:r>
            <a:r>
              <a:rPr lang="en-US" altLang="zh-TW" sz="2000" baseline="-25000"/>
              <a:t>2</a:t>
            </a:r>
            <a:r>
              <a:rPr lang="en-US" altLang="zh-TW" sz="2000"/>
              <a:t>,…,x</a:t>
            </a:r>
            <a:r>
              <a:rPr lang="en-US" altLang="zh-TW" sz="2000" baseline="-25000"/>
              <a:t>N</a:t>
            </a:r>
            <a:r>
              <a:rPr lang="en-US" altLang="zh-TW" sz="2000"/>
              <a:t>]</a:t>
            </a:r>
            <a:r>
              <a:rPr lang="en-US" altLang="zh-TW" sz="2000" baseline="30000"/>
              <a:t>T</a:t>
            </a:r>
            <a:r>
              <a:rPr lang="en-US" altLang="zh-TW" sz="2000"/>
              <a:t> are random variables, each with finite variance, then the covariance matrix C is the matrix whose (i, j) entry is the covariance</a:t>
            </a:r>
          </a:p>
          <a:p>
            <a:endParaRPr lang="en-US" altLang="zh-TW" sz="2000"/>
          </a:p>
        </p:txBody>
      </p:sp>
      <p:graphicFrame>
        <p:nvGraphicFramePr>
          <p:cNvPr id="150543" name="Object 15"/>
          <p:cNvGraphicFramePr>
            <a:graphicFrameLocks noGrp="1" noChangeAspect="1"/>
          </p:cNvGraphicFramePr>
          <p:nvPr>
            <p:ph sz="half" idx="2"/>
          </p:nvPr>
        </p:nvGraphicFramePr>
        <p:xfrm>
          <a:off x="3059113" y="1371600"/>
          <a:ext cx="3381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0" name="Equation" r:id="rId3" imgW="203040" imgH="228600" progId="Equation.DSMT4">
                  <p:embed/>
                </p:oleObj>
              </mc:Choice>
              <mc:Fallback>
                <p:oleObj name="Equation" r:id="rId3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371600"/>
                        <a:ext cx="3381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2" name="Object 4"/>
          <p:cNvGraphicFramePr>
            <a:graphicFrameLocks noChangeAspect="1"/>
          </p:cNvGraphicFramePr>
          <p:nvPr/>
        </p:nvGraphicFramePr>
        <p:xfrm>
          <a:off x="1258888" y="1905000"/>
          <a:ext cx="5903912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1" name="Equation" r:id="rId5" imgW="3085920" imgH="228600" progId="Equation.DSMT4">
                  <p:embed/>
                </p:oleObj>
              </mc:Choice>
              <mc:Fallback>
                <p:oleObj name="Equation" r:id="rId5" imgW="30859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05000"/>
                        <a:ext cx="5903912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33" name="Object 5"/>
          <p:cNvGraphicFramePr>
            <a:graphicFrameLocks noChangeAspect="1"/>
          </p:cNvGraphicFramePr>
          <p:nvPr/>
        </p:nvGraphicFramePr>
        <p:xfrm>
          <a:off x="2535238" y="2271713"/>
          <a:ext cx="5008562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2" name="Equation" r:id="rId7" imgW="2768400" imgH="342720" progId="Equation.DSMT4">
                  <p:embed/>
                </p:oleObj>
              </mc:Choice>
              <mc:Fallback>
                <p:oleObj name="Equation" r:id="rId7" imgW="276840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38" y="2271713"/>
                        <a:ext cx="5008562" cy="627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0" name="Object 12"/>
          <p:cNvGraphicFramePr>
            <a:graphicFrameLocks noChangeAspect="1"/>
          </p:cNvGraphicFramePr>
          <p:nvPr/>
        </p:nvGraphicFramePr>
        <p:xfrm>
          <a:off x="1447800" y="1371600"/>
          <a:ext cx="360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3" name="Equation" r:id="rId9" imgW="215640" imgH="228600" progId="Equation.DSMT4">
                  <p:embed/>
                </p:oleObj>
              </mc:Choice>
              <mc:Fallback>
                <p:oleObj name="Equation" r:id="rId9" imgW="2156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371600"/>
                        <a:ext cx="3603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4" name="Object 1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27225" y="3800475"/>
          <a:ext cx="5897563" cy="176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4" name="Equation" r:id="rId11" imgW="3060360" imgH="914400" progId="Equation.DSMT4">
                  <p:embed/>
                </p:oleObj>
              </mc:Choice>
              <mc:Fallback>
                <p:oleObj name="Equation" r:id="rId11" imgW="306036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225" y="3800475"/>
                        <a:ext cx="5897563" cy="176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546" name="Object 18"/>
          <p:cNvGraphicFramePr>
            <a:graphicFrameLocks noChangeAspect="1"/>
          </p:cNvGraphicFramePr>
          <p:nvPr/>
        </p:nvGraphicFramePr>
        <p:xfrm>
          <a:off x="2019300" y="5715000"/>
          <a:ext cx="64389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5" name="Equation" r:id="rId13" imgW="3403440" imgH="228600" progId="Equation.DSMT4">
                  <p:embed/>
                </p:oleObj>
              </mc:Choice>
              <mc:Fallback>
                <p:oleObj name="Equation" r:id="rId13" imgW="3403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5715000"/>
                        <a:ext cx="6438900" cy="436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86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CC3BDA78-0FC3-4442-BF29-437DFA239DEE}" type="slidenum">
              <a:rPr lang="zh-CN" altLang="en-US" smtClean="0">
                <a:solidFill>
                  <a:srgbClr val="000000"/>
                </a:solidFill>
              </a:rPr>
              <a:pPr eaLnBrk="1" hangingPunct="1"/>
              <a:t>31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Decorrelating Property of Transform </a:t>
            </a:r>
          </a:p>
        </p:txBody>
      </p:sp>
      <p:sp>
        <p:nvSpPr>
          <p:cNvPr id="77829" name="Line 4"/>
          <p:cNvSpPr>
            <a:spLocks noChangeShapeType="1"/>
          </p:cNvSpPr>
          <p:nvPr/>
        </p:nvSpPr>
        <p:spPr bwMode="auto">
          <a:xfrm>
            <a:off x="1143000" y="3163888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7830" name="Line 5"/>
          <p:cNvSpPr>
            <a:spLocks noChangeShapeType="1"/>
          </p:cNvSpPr>
          <p:nvPr/>
        </p:nvSpPr>
        <p:spPr bwMode="auto">
          <a:xfrm flipV="1">
            <a:off x="2514600" y="1944688"/>
            <a:ext cx="0" cy="2322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7831" name="Line 6"/>
          <p:cNvSpPr>
            <a:spLocks noChangeShapeType="1"/>
          </p:cNvSpPr>
          <p:nvPr/>
        </p:nvSpPr>
        <p:spPr bwMode="auto">
          <a:xfrm flipV="1">
            <a:off x="5334000" y="2209800"/>
            <a:ext cx="22860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7832" name="Line 7"/>
          <p:cNvSpPr>
            <a:spLocks noChangeShapeType="1"/>
          </p:cNvSpPr>
          <p:nvPr/>
        </p:nvSpPr>
        <p:spPr bwMode="auto">
          <a:xfrm flipH="1" flipV="1">
            <a:off x="5486400" y="2325688"/>
            <a:ext cx="2209800" cy="2170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7833" name="Text Box 8"/>
          <p:cNvSpPr txBox="1">
            <a:spLocks noChangeArrowheads="1"/>
          </p:cNvSpPr>
          <p:nvPr/>
        </p:nvSpPr>
        <p:spPr bwMode="auto">
          <a:xfrm>
            <a:off x="3946525" y="29718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7834" name="Text Box 9"/>
          <p:cNvSpPr txBox="1">
            <a:spLocks noChangeArrowheads="1"/>
          </p:cNvSpPr>
          <p:nvPr/>
        </p:nvSpPr>
        <p:spPr bwMode="auto">
          <a:xfrm>
            <a:off x="2574925" y="18288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7835" name="Text Box 10"/>
          <p:cNvSpPr txBox="1">
            <a:spLocks noChangeArrowheads="1"/>
          </p:cNvSpPr>
          <p:nvPr/>
        </p:nvSpPr>
        <p:spPr bwMode="auto">
          <a:xfrm>
            <a:off x="7542213" y="1828800"/>
            <a:ext cx="3825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7836" name="Text Box 11"/>
          <p:cNvSpPr txBox="1">
            <a:spLocks noChangeArrowheads="1"/>
          </p:cNvSpPr>
          <p:nvPr/>
        </p:nvSpPr>
        <p:spPr bwMode="auto">
          <a:xfrm>
            <a:off x="5181600" y="1843088"/>
            <a:ext cx="382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2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7837" name="Oval 12" descr="Large confetti"/>
          <p:cNvSpPr>
            <a:spLocks noChangeArrowheads="1"/>
          </p:cNvSpPr>
          <p:nvPr/>
        </p:nvSpPr>
        <p:spPr bwMode="auto">
          <a:xfrm rot="2700000">
            <a:off x="1295400" y="2971800"/>
            <a:ext cx="2514600" cy="381000"/>
          </a:xfrm>
          <a:prstGeom prst="ellipse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7838" name="Oval 13" descr="Large confetti"/>
          <p:cNvSpPr>
            <a:spLocks noChangeArrowheads="1"/>
          </p:cNvSpPr>
          <p:nvPr/>
        </p:nvSpPr>
        <p:spPr bwMode="auto">
          <a:xfrm rot="8100000">
            <a:off x="1295400" y="2971800"/>
            <a:ext cx="2514600" cy="381000"/>
          </a:xfrm>
          <a:prstGeom prst="ellipse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7839" name="Oval 14" descr="Large confetti"/>
          <p:cNvSpPr>
            <a:spLocks noChangeArrowheads="1"/>
          </p:cNvSpPr>
          <p:nvPr/>
        </p:nvSpPr>
        <p:spPr bwMode="auto">
          <a:xfrm rot="2700000">
            <a:off x="5257800" y="3124200"/>
            <a:ext cx="2514600" cy="381000"/>
          </a:xfrm>
          <a:prstGeom prst="ellipse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7840" name="Oval 15" descr="Large confetti"/>
          <p:cNvSpPr>
            <a:spLocks noChangeArrowheads="1"/>
          </p:cNvSpPr>
          <p:nvPr/>
        </p:nvSpPr>
        <p:spPr bwMode="auto">
          <a:xfrm rot="8100000">
            <a:off x="5257800" y="3124200"/>
            <a:ext cx="2514600" cy="381000"/>
          </a:xfrm>
          <a:prstGeom prst="ellipse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7841" name="Text Box 16"/>
          <p:cNvSpPr txBox="1">
            <a:spLocks noChangeArrowheads="1"/>
          </p:cNvSpPr>
          <p:nvPr/>
        </p:nvSpPr>
        <p:spPr bwMode="auto">
          <a:xfrm>
            <a:off x="1127125" y="4760913"/>
            <a:ext cx="328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1</a:t>
            </a:r>
            <a:r>
              <a:rPr lang="en-US" altLang="zh-CN" smtClean="0">
                <a:solidFill>
                  <a:srgbClr val="000000"/>
                </a:solidFill>
              </a:rPr>
              <a:t> and x</a:t>
            </a:r>
            <a:r>
              <a:rPr lang="en-US" altLang="zh-CN" baseline="-25000" smtClean="0">
                <a:solidFill>
                  <a:srgbClr val="000000"/>
                </a:solidFill>
              </a:rPr>
              <a:t>2</a:t>
            </a:r>
            <a:r>
              <a:rPr lang="en-US" altLang="zh-CN" smtClean="0">
                <a:solidFill>
                  <a:srgbClr val="000000"/>
                </a:solidFill>
              </a:rPr>
              <a:t> are highly correlated </a:t>
            </a:r>
          </a:p>
        </p:txBody>
      </p:sp>
      <p:sp>
        <p:nvSpPr>
          <p:cNvPr id="77843" name="Text Box 18"/>
          <p:cNvSpPr txBox="1">
            <a:spLocks noChangeArrowheads="1"/>
          </p:cNvSpPr>
          <p:nvPr/>
        </p:nvSpPr>
        <p:spPr bwMode="auto">
          <a:xfrm>
            <a:off x="5241925" y="4760913"/>
            <a:ext cx="3095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1</a:t>
            </a:r>
            <a:r>
              <a:rPr lang="en-US" altLang="zh-CN" smtClean="0">
                <a:solidFill>
                  <a:srgbClr val="000000"/>
                </a:solidFill>
              </a:rPr>
              <a:t> and y</a:t>
            </a:r>
            <a:r>
              <a:rPr lang="en-US" altLang="zh-CN" baseline="-25000" smtClean="0">
                <a:solidFill>
                  <a:srgbClr val="000000"/>
                </a:solidFill>
              </a:rPr>
              <a:t>2</a:t>
            </a:r>
            <a:r>
              <a:rPr lang="en-US" altLang="zh-CN" smtClean="0">
                <a:solidFill>
                  <a:srgbClr val="000000"/>
                </a:solidFill>
              </a:rPr>
              <a:t> are less correlated </a:t>
            </a:r>
          </a:p>
        </p:txBody>
      </p:sp>
    </p:spTree>
    <p:extLst>
      <p:ext uri="{BB962C8B-B14F-4D97-AF65-F5344CB8AC3E}">
        <p14:creationId xmlns:p14="http://schemas.microsoft.com/office/powerpoint/2010/main" val="110510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 Coding (1/2)</a:t>
            </a:r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052513"/>
            <a:ext cx="4176713" cy="54006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/>
              <a:t>           Original sequence X=(x</a:t>
            </a:r>
            <a:r>
              <a:rPr lang="en-US" altLang="zh-TW" sz="2000" baseline="-25000"/>
              <a:t>0</a:t>
            </a:r>
            <a:r>
              <a:rPr lang="en-US" altLang="zh-TW" sz="2000"/>
              <a:t>,x</a:t>
            </a:r>
            <a:r>
              <a:rPr lang="en-US" altLang="zh-TW" sz="2000" baseline="-25000"/>
              <a:t>1</a:t>
            </a:r>
            <a:r>
              <a:rPr lang="en-US" altLang="zh-TW" sz="2000"/>
              <a:t>)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641850" y="1052513"/>
            <a:ext cx="4178300" cy="54006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000"/>
              <a:t>        Transformed Sequence Y=(y</a:t>
            </a:r>
            <a:r>
              <a:rPr lang="en-US" altLang="zh-TW" sz="2000" baseline="-25000"/>
              <a:t>0</a:t>
            </a:r>
            <a:r>
              <a:rPr lang="en-US" altLang="zh-TW" sz="2000"/>
              <a:t>,y</a:t>
            </a:r>
            <a:r>
              <a:rPr lang="en-US" altLang="zh-TW" sz="2000" baseline="-25000"/>
              <a:t>1</a:t>
            </a:r>
            <a:r>
              <a:rPr lang="en-US" altLang="zh-TW" sz="2000"/>
              <a:t>)</a:t>
            </a:r>
          </a:p>
        </p:txBody>
      </p:sp>
      <p:graphicFrame>
        <p:nvGraphicFramePr>
          <p:cNvPr id="44121" name="Group 89"/>
          <p:cNvGraphicFramePr>
            <a:graphicFrameLocks noGrp="1"/>
          </p:cNvGraphicFramePr>
          <p:nvPr/>
        </p:nvGraphicFramePr>
        <p:xfrm>
          <a:off x="1066800" y="1524000"/>
          <a:ext cx="2819400" cy="24384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</a:tblGrid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Height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Weight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4142" name="Group 110"/>
          <p:cNvGraphicFramePr>
            <a:graphicFrameLocks noGrp="1"/>
          </p:cNvGraphicFramePr>
          <p:nvPr/>
        </p:nvGraphicFramePr>
        <p:xfrm>
          <a:off x="5486400" y="1524000"/>
          <a:ext cx="2819400" cy="24384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</a:tblGrid>
              <a:tr h="236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Height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Weight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181.97068384838812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3.416170333863853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202.40605916474945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0.887250469682385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161.55397378997284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0.559957738379552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183.8437168154677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-1.219748938970085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141.51187032497342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-3.223438711671541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206.13345984096256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-2.999455616319722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173.822665082968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-3.111447163995635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120.72055367314222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-5.152467452589058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89.15897210197947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-7.11882670939854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4114" name="Text Box 82"/>
          <p:cNvSpPr txBox="1">
            <a:spLocks noChangeArrowheads="1"/>
          </p:cNvSpPr>
          <p:nvPr/>
        </p:nvSpPr>
        <p:spPr bwMode="auto">
          <a:xfrm>
            <a:off x="381000" y="4419600"/>
            <a:ext cx="464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The original sequence tends to cluster around the line x</a:t>
            </a:r>
            <a:r>
              <a:rPr kumimoji="1" lang="en-US" altLang="zh-TW" baseline="-2500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1</a:t>
            </a:r>
            <a:r>
              <a:rPr kumimoji="1" lang="en-US" altLang="zh-TW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=2.5x</a:t>
            </a:r>
            <a:r>
              <a:rPr kumimoji="1" lang="en-US" altLang="zh-TW" baseline="-2500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0</a:t>
            </a:r>
            <a:r>
              <a:rPr kumimoji="1" lang="en-US" altLang="zh-TW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. We rotate the sequence by the transform : </a:t>
            </a:r>
          </a:p>
        </p:txBody>
      </p:sp>
      <p:graphicFrame>
        <p:nvGraphicFramePr>
          <p:cNvPr id="44115" name="Object 83"/>
          <p:cNvGraphicFramePr>
            <a:graphicFrameLocks noChangeAspect="1"/>
          </p:cNvGraphicFramePr>
          <p:nvPr/>
        </p:nvGraphicFramePr>
        <p:xfrm>
          <a:off x="3352800" y="5029200"/>
          <a:ext cx="9144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0" name="Equation" r:id="rId3" imgW="520560" imgH="164880" progId="Equation.DSMT4">
                  <p:embed/>
                </p:oleObj>
              </mc:Choice>
              <mc:Fallback>
                <p:oleObj name="Equation" r:id="rId3" imgW="520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029200"/>
                        <a:ext cx="9144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16" name="Object 84"/>
          <p:cNvGraphicFramePr>
            <a:graphicFrameLocks noChangeAspect="1"/>
          </p:cNvGraphicFramePr>
          <p:nvPr/>
        </p:nvGraphicFramePr>
        <p:xfrm>
          <a:off x="457200" y="5410200"/>
          <a:ext cx="4129088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1" name="Equation" r:id="rId5" imgW="2349360" imgH="457200" progId="Equation.DSMT4">
                  <p:embed/>
                </p:oleObj>
              </mc:Choice>
              <mc:Fallback>
                <p:oleObj name="Equation" r:id="rId5" imgW="23493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410200"/>
                        <a:ext cx="4129088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124" name="Picture 9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125" name="Line 93"/>
          <p:cNvSpPr>
            <a:spLocks noChangeShapeType="1"/>
          </p:cNvSpPr>
          <p:nvPr/>
        </p:nvSpPr>
        <p:spPr bwMode="auto">
          <a:xfrm flipV="1">
            <a:off x="6096000" y="4191000"/>
            <a:ext cx="1828800" cy="2209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44128" name="Freeform 96"/>
          <p:cNvSpPr>
            <a:spLocks/>
          </p:cNvSpPr>
          <p:nvPr/>
        </p:nvSpPr>
        <p:spPr bwMode="auto">
          <a:xfrm>
            <a:off x="6477000" y="6019800"/>
            <a:ext cx="381000" cy="381000"/>
          </a:xfrm>
          <a:custGeom>
            <a:avLst/>
            <a:gdLst>
              <a:gd name="T0" fmla="*/ 0 w 192"/>
              <a:gd name="T1" fmla="*/ 0 h 336"/>
              <a:gd name="T2" fmla="*/ 144 w 192"/>
              <a:gd name="T3" fmla="*/ 96 h 336"/>
              <a:gd name="T4" fmla="*/ 192 w 192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" h="336">
                <a:moveTo>
                  <a:pt x="0" y="0"/>
                </a:moveTo>
                <a:cubicBezTo>
                  <a:pt x="56" y="20"/>
                  <a:pt x="112" y="40"/>
                  <a:pt x="144" y="96"/>
                </a:cubicBezTo>
                <a:cubicBezTo>
                  <a:pt x="176" y="152"/>
                  <a:pt x="192" y="296"/>
                  <a:pt x="192" y="33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44130" name="Object 98"/>
          <p:cNvGraphicFramePr>
            <a:graphicFrameLocks noChangeAspect="1"/>
          </p:cNvGraphicFramePr>
          <p:nvPr/>
        </p:nvGraphicFramePr>
        <p:xfrm>
          <a:off x="6858000" y="5867400"/>
          <a:ext cx="7048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2" name="Equation" r:id="rId8" imgW="469800" imgH="228600" progId="Equation.DSMT4">
                  <p:embed/>
                </p:oleObj>
              </mc:Choice>
              <mc:Fallback>
                <p:oleObj name="Equation" r:id="rId8" imgW="469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867400"/>
                        <a:ext cx="7048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43" name="Object 111"/>
          <p:cNvGraphicFramePr>
            <a:graphicFrameLocks noChangeAspect="1"/>
          </p:cNvGraphicFramePr>
          <p:nvPr/>
        </p:nvGraphicFramePr>
        <p:xfrm>
          <a:off x="4267200" y="2362200"/>
          <a:ext cx="9144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3" name="Equation" r:id="rId10" imgW="520560" imgH="164880" progId="Equation.DSMT4">
                  <p:embed/>
                </p:oleObj>
              </mc:Choice>
              <mc:Fallback>
                <p:oleObj name="Equation" r:id="rId10" imgW="52056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362200"/>
                        <a:ext cx="9144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144" name="Line 112"/>
          <p:cNvSpPr>
            <a:spLocks noChangeShapeType="1"/>
          </p:cNvSpPr>
          <p:nvPr/>
        </p:nvSpPr>
        <p:spPr bwMode="auto">
          <a:xfrm>
            <a:off x="4191000" y="27432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320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21" name="Rectangle 5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Transform Coding (2/2)</a:t>
            </a:r>
          </a:p>
        </p:txBody>
      </p:sp>
      <p:sp>
        <p:nvSpPr>
          <p:cNvPr id="63529" name="Rectangle 41"/>
          <p:cNvSpPr>
            <a:spLocks noGrp="1" noChangeArrowheads="1"/>
          </p:cNvSpPr>
          <p:nvPr>
            <p:ph type="body" sz="half" idx="1"/>
          </p:nvPr>
        </p:nvSpPr>
        <p:spPr>
          <a:xfrm>
            <a:off x="885825" y="914400"/>
            <a:ext cx="3000375" cy="457200"/>
          </a:xfrm>
          <a:noFill/>
          <a:ln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800"/>
              <a:t>Throw the value of weight y1</a:t>
            </a:r>
          </a:p>
        </p:txBody>
      </p:sp>
      <p:graphicFrame>
        <p:nvGraphicFramePr>
          <p:cNvPr id="63606" name="Group 118"/>
          <p:cNvGraphicFramePr>
            <a:graphicFrameLocks noGrp="1"/>
          </p:cNvGraphicFramePr>
          <p:nvPr>
            <p:ph sz="quarter" idx="2"/>
          </p:nvPr>
        </p:nvGraphicFramePr>
        <p:xfrm>
          <a:off x="865188" y="1295400"/>
          <a:ext cx="2951162" cy="2590804"/>
        </p:xfrm>
        <a:graphic>
          <a:graphicData uri="http://schemas.openxmlformats.org/drawingml/2006/table">
            <a:tbl>
              <a:tblPr/>
              <a:tblGrid>
                <a:gridCol w="1476375"/>
                <a:gridCol w="1474787"/>
              </a:tblGrid>
              <a:tr h="258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Height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Weight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181.97068384838812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202.40605916474945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161.55397378997284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183.8437168154677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141.51187032497342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206.13345984096256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173.822665082968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120.72055367314222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89.15897210197947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3607" name="Object 119"/>
          <p:cNvGraphicFramePr>
            <a:graphicFrameLocks noChangeAspect="1"/>
          </p:cNvGraphicFramePr>
          <p:nvPr/>
        </p:nvGraphicFramePr>
        <p:xfrm>
          <a:off x="4114800" y="2362200"/>
          <a:ext cx="10922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0" name="Equation" r:id="rId3" imgW="622080" imgH="266400" progId="Equation.DSMT4">
                  <p:embed/>
                </p:oleObj>
              </mc:Choice>
              <mc:Fallback>
                <p:oleObj name="Equation" r:id="rId3" imgW="62208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362200"/>
                        <a:ext cx="10922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608" name="Line 120"/>
          <p:cNvSpPr>
            <a:spLocks noChangeShapeType="1"/>
          </p:cNvSpPr>
          <p:nvPr/>
        </p:nvSpPr>
        <p:spPr bwMode="auto">
          <a:xfrm>
            <a:off x="4191000" y="28956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63609" name="Rectangle 121"/>
          <p:cNvSpPr>
            <a:spLocks noChangeArrowheads="1"/>
          </p:cNvSpPr>
          <p:nvPr/>
        </p:nvSpPr>
        <p:spPr bwMode="auto">
          <a:xfrm>
            <a:off x="5791200" y="914400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kumimoji="1" lang="en-US" altLang="zh-TW" smtClean="0">
                <a:solidFill>
                  <a:srgbClr val="000000"/>
                </a:solidFill>
              </a:rPr>
              <a:t>Inverse Transform</a:t>
            </a:r>
          </a:p>
        </p:txBody>
      </p:sp>
      <p:graphicFrame>
        <p:nvGraphicFramePr>
          <p:cNvPr id="63648" name="Group 160"/>
          <p:cNvGraphicFramePr>
            <a:graphicFrameLocks noGrp="1"/>
          </p:cNvGraphicFramePr>
          <p:nvPr/>
        </p:nvGraphicFramePr>
        <p:xfrm>
          <a:off x="5334000" y="1295400"/>
          <a:ext cx="2819400" cy="2590804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</a:tblGrid>
              <a:tr h="258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Height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Weight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68.16741797800859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168.72028006870275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75.82264431044632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187.66763012404562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60.51918377426525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149.79023613916877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68.86906847716196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170.45692599485025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53.01127967035257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131.20752139486424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77.21895318005868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191.12361585053173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65.11511642520563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161.165568622698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45.222715366778566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111.93014828010075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33.399538811586865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82.66675942272599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3871" name="Rectangle 383"/>
          <p:cNvSpPr>
            <a:spLocks noChangeArrowheads="1"/>
          </p:cNvSpPr>
          <p:nvPr/>
        </p:nvSpPr>
        <p:spPr bwMode="auto">
          <a:xfrm>
            <a:off x="3276600" y="3505200"/>
            <a:ext cx="46482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Blip>
                <a:blip r:embed="rId5"/>
              </a:buBlip>
            </a:pPr>
            <a:endParaRPr kumimoji="1" lang="zh-CN" altLang="zh-CN" sz="2000" smtClean="0">
              <a:solidFill>
                <a:srgbClr val="000000"/>
              </a:solidFill>
            </a:endParaRPr>
          </a:p>
        </p:txBody>
      </p:sp>
      <p:graphicFrame>
        <p:nvGraphicFramePr>
          <p:cNvPr id="64023" name="Group 535"/>
          <p:cNvGraphicFramePr>
            <a:graphicFrameLocks noGrp="1"/>
          </p:cNvGraphicFramePr>
          <p:nvPr>
            <p:ph sz="quarter" idx="3"/>
          </p:nvPr>
        </p:nvGraphicFramePr>
        <p:xfrm>
          <a:off x="5334000" y="3962400"/>
          <a:ext cx="2819400" cy="2438400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Height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Weight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70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203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68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4033" name="AutoShape 545"/>
          <p:cNvSpPr>
            <a:spLocks noChangeArrowheads="1"/>
          </p:cNvSpPr>
          <p:nvPr/>
        </p:nvSpPr>
        <p:spPr bwMode="auto">
          <a:xfrm rot="-2770560">
            <a:off x="8039100" y="3543300"/>
            <a:ext cx="685800" cy="762000"/>
          </a:xfrm>
          <a:custGeom>
            <a:avLst/>
            <a:gdLst>
              <a:gd name="G0" fmla="+- 9257 0 0"/>
              <a:gd name="G1" fmla="+- 18514 0 0"/>
              <a:gd name="G2" fmla="+- 6171 0 0"/>
              <a:gd name="G3" fmla="*/ 9257 1 2"/>
              <a:gd name="G4" fmla="+- G3 10800 0"/>
              <a:gd name="G5" fmla="+- 21600 9257 18514"/>
              <a:gd name="G6" fmla="+- 18514 6171 0"/>
              <a:gd name="G7" fmla="*/ G6 1 2"/>
              <a:gd name="G8" fmla="*/ 18514 2 1"/>
              <a:gd name="G9" fmla="+- G8 0 21600"/>
              <a:gd name="G10" fmla="+- G5 0 G4"/>
              <a:gd name="G11" fmla="+- 9257 0 G4"/>
              <a:gd name="G12" fmla="*/ G2 G10 G11"/>
              <a:gd name="T0" fmla="*/ 15429 w 21600"/>
              <a:gd name="T1" fmla="*/ 0 h 21600"/>
              <a:gd name="T2" fmla="*/ 9257 w 21600"/>
              <a:gd name="T3" fmla="*/ 6171 h 21600"/>
              <a:gd name="T4" fmla="*/ 6171 w 21600"/>
              <a:gd name="T5" fmla="*/ 9257 h 21600"/>
              <a:gd name="T6" fmla="*/ 0 w 21600"/>
              <a:gd name="T7" fmla="*/ 15429 h 21600"/>
              <a:gd name="T8" fmla="*/ 6171 w 21600"/>
              <a:gd name="T9" fmla="*/ 21600 h 21600"/>
              <a:gd name="T10" fmla="*/ 12343 w 21600"/>
              <a:gd name="T11" fmla="*/ 18514 h 21600"/>
              <a:gd name="T12" fmla="*/ 18514 w 21600"/>
              <a:gd name="T13" fmla="*/ 12343 h 21600"/>
              <a:gd name="T14" fmla="*/ 21600 w 21600"/>
              <a:gd name="T15" fmla="*/ 6171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G12 w 21600"/>
              <a:gd name="T25" fmla="*/ G5 h 21600"/>
              <a:gd name="T26" fmla="*/ G1 w 21600"/>
              <a:gd name="T27" fmla="*/ G1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gradFill rotWithShape="1">
            <a:gsLst>
              <a:gs pos="0">
                <a:srgbClr val="77EFD2"/>
              </a:gs>
              <a:gs pos="100000">
                <a:srgbClr val="77EFD2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64034" name="Text Box 546"/>
          <p:cNvSpPr txBox="1">
            <a:spLocks noChangeArrowheads="1"/>
          </p:cNvSpPr>
          <p:nvPr/>
        </p:nvSpPr>
        <p:spPr bwMode="auto">
          <a:xfrm>
            <a:off x="533400" y="5181600"/>
            <a:ext cx="46482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Because the other element of the pair contained very little information, we could discard it without a significant effect on the fidelity of the reconstructed sequence</a:t>
            </a:r>
          </a:p>
        </p:txBody>
      </p:sp>
      <p:graphicFrame>
        <p:nvGraphicFramePr>
          <p:cNvPr id="64035" name="Object 547"/>
          <p:cNvGraphicFramePr>
            <a:graphicFrameLocks noChangeAspect="1"/>
          </p:cNvGraphicFramePr>
          <p:nvPr/>
        </p:nvGraphicFramePr>
        <p:xfrm>
          <a:off x="1295400" y="4038600"/>
          <a:ext cx="3125788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1" name="Equation" r:id="rId6" imgW="1777680" imgH="634680" progId="Equation.DSMT4">
                  <p:embed/>
                </p:oleObj>
              </mc:Choice>
              <mc:Fallback>
                <p:oleObj name="Equation" r:id="rId6" imgW="177768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38600"/>
                        <a:ext cx="3125788" cy="1119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825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Discrete Cosine Transform (1/2)</a:t>
            </a:r>
          </a:p>
        </p:txBody>
      </p:sp>
      <p:grpSp>
        <p:nvGrpSpPr>
          <p:cNvPr id="46091" name="Group 11"/>
          <p:cNvGrpSpPr>
            <a:grpSpLocks/>
          </p:cNvGrpSpPr>
          <p:nvPr/>
        </p:nvGrpSpPr>
        <p:grpSpPr bwMode="auto">
          <a:xfrm>
            <a:off x="0" y="2362200"/>
            <a:ext cx="9144000" cy="3749675"/>
            <a:chOff x="0" y="1680"/>
            <a:chExt cx="5760" cy="2362"/>
          </a:xfrm>
        </p:grpSpPr>
        <p:sp>
          <p:nvSpPr>
            <p:cNvPr id="46084" name="Text Box 4"/>
            <p:cNvSpPr txBox="1">
              <a:spLocks noChangeArrowheads="1"/>
            </p:cNvSpPr>
            <p:nvPr/>
          </p:nvSpPr>
          <p:spPr bwMode="auto">
            <a:xfrm>
              <a:off x="480" y="1680"/>
              <a:ext cx="46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TW" sz="2000" b="1" smtClean="0">
                  <a:solidFill>
                    <a:srgbClr val="000000"/>
                  </a:solidFill>
                  <a:ea typeface="新細明體" pitchFamily="18" charset="-120"/>
                </a:rPr>
                <a:t>Forward DCT</a:t>
              </a:r>
            </a:p>
          </p:txBody>
        </p:sp>
        <p:sp>
          <p:nvSpPr>
            <p:cNvPr id="46085" name="Text Box 5"/>
            <p:cNvSpPr txBox="1">
              <a:spLocks noChangeArrowheads="1"/>
            </p:cNvSpPr>
            <p:nvPr/>
          </p:nvSpPr>
          <p:spPr bwMode="auto">
            <a:xfrm>
              <a:off x="480" y="3168"/>
              <a:ext cx="46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en-US" altLang="zh-TW" sz="2000" b="1" smtClean="0">
                  <a:solidFill>
                    <a:srgbClr val="000000"/>
                  </a:solidFill>
                  <a:ea typeface="新細明體" pitchFamily="18" charset="-120"/>
                </a:rPr>
                <a:t>Inverse DCT</a:t>
              </a:r>
            </a:p>
          </p:txBody>
        </p:sp>
        <p:sp>
          <p:nvSpPr>
            <p:cNvPr id="46087" name="Rectangle 7"/>
            <p:cNvSpPr>
              <a:spLocks noChangeArrowheads="1"/>
            </p:cNvSpPr>
            <p:nvPr/>
          </p:nvSpPr>
          <p:spPr bwMode="auto">
            <a:xfrm>
              <a:off x="0" y="1785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graphicFrame>
          <p:nvGraphicFramePr>
            <p:cNvPr id="46086" name="Object 6"/>
            <p:cNvGraphicFramePr>
              <a:graphicFrameLocks noChangeAspect="1"/>
            </p:cNvGraphicFramePr>
            <p:nvPr/>
          </p:nvGraphicFramePr>
          <p:xfrm>
            <a:off x="768" y="1920"/>
            <a:ext cx="4176" cy="1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94" name="Equation" r:id="rId3" imgW="4229100" imgH="1193800" progId="Equation.DSMT4">
                    <p:embed/>
                  </p:oleObj>
                </mc:Choice>
                <mc:Fallback>
                  <p:oleObj name="Equation" r:id="rId3" imgW="4229100" imgH="1193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920"/>
                          <a:ext cx="4176" cy="1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89" name="Rectangle 9"/>
            <p:cNvSpPr>
              <a:spLocks noChangeArrowheads="1"/>
            </p:cNvSpPr>
            <p:nvPr/>
          </p:nvSpPr>
          <p:spPr bwMode="auto">
            <a:xfrm>
              <a:off x="0" y="1953"/>
              <a:ext cx="5760" cy="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kumimoji="1" lang="zh-CN" altLang="en-US" sz="1400" smtClean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  <p:graphicFrame>
          <p:nvGraphicFramePr>
            <p:cNvPr id="46088" name="Object 8"/>
            <p:cNvGraphicFramePr>
              <a:graphicFrameLocks noChangeAspect="1"/>
            </p:cNvGraphicFramePr>
            <p:nvPr/>
          </p:nvGraphicFramePr>
          <p:xfrm>
            <a:off x="864" y="3408"/>
            <a:ext cx="4080" cy="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95" name="Equation" r:id="rId5" imgW="4229100" imgH="660400" progId="Equation.DSMT4">
                    <p:embed/>
                  </p:oleObj>
                </mc:Choice>
                <mc:Fallback>
                  <p:oleObj name="Equation" r:id="rId5" imgW="4229100" imgH="660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3408"/>
                          <a:ext cx="4080" cy="6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09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306388" y="1066800"/>
            <a:ext cx="8456612" cy="1447800"/>
          </a:xfrm>
          <a:noFill/>
          <a:ln/>
        </p:spPr>
        <p:txBody>
          <a:bodyPr/>
          <a:lstStyle/>
          <a:p>
            <a:pPr algn="just"/>
            <a:r>
              <a:rPr lang="en-US" altLang="zh-TW" sz="2000"/>
              <a:t>Why DCT is more appropriate for image compression than DFT? </a:t>
            </a:r>
          </a:p>
          <a:p>
            <a:pPr lvl="1" algn="just"/>
            <a:r>
              <a:rPr lang="en-US" altLang="zh-TW" sz="1800"/>
              <a:t>The DCT can concentrate the energy of the transformed signal in low frequency, whereas the DFT can not</a:t>
            </a:r>
          </a:p>
          <a:p>
            <a:pPr lvl="1" algn="just"/>
            <a:r>
              <a:rPr lang="en-US" altLang="zh-TW" sz="1800"/>
              <a:t>For image compression, the DCT can reduce the blocking effect than the DFT</a:t>
            </a:r>
          </a:p>
        </p:txBody>
      </p:sp>
    </p:spTree>
    <p:extLst>
      <p:ext uri="{BB962C8B-B14F-4D97-AF65-F5344CB8AC3E}">
        <p14:creationId xmlns:p14="http://schemas.microsoft.com/office/powerpoint/2010/main" val="356279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Discrete Cosine Transform (2/2)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15350" cy="5400675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zh-TW"/>
              <a:t>The 8-by-8 DCT basis</a:t>
            </a:r>
          </a:p>
        </p:txBody>
      </p:sp>
      <p:pic>
        <p:nvPicPr>
          <p:cNvPr id="196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5105400" cy="48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13" name="Line 5"/>
          <p:cNvSpPr>
            <a:spLocks noChangeShapeType="1"/>
          </p:cNvSpPr>
          <p:nvPr/>
        </p:nvSpPr>
        <p:spPr bwMode="auto">
          <a:xfrm>
            <a:off x="2286000" y="15240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96614" name="Line 6"/>
          <p:cNvSpPr>
            <a:spLocks noChangeShapeType="1"/>
          </p:cNvSpPr>
          <p:nvPr/>
        </p:nvSpPr>
        <p:spPr bwMode="auto">
          <a:xfrm>
            <a:off x="1905000" y="17526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96615" name="Text Box 7"/>
          <p:cNvSpPr txBox="1">
            <a:spLocks noChangeArrowheads="1"/>
          </p:cNvSpPr>
          <p:nvPr/>
        </p:nvSpPr>
        <p:spPr bwMode="auto">
          <a:xfrm>
            <a:off x="3184525" y="1333500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i="1" smtClean="0">
                <a:solidFill>
                  <a:srgbClr val="000000"/>
                </a:solidFill>
                <a:ea typeface="新細明體" pitchFamily="18" charset="-120"/>
              </a:rPr>
              <a:t>u</a:t>
            </a:r>
          </a:p>
        </p:txBody>
      </p:sp>
      <p:sp>
        <p:nvSpPr>
          <p:cNvPr id="196616" name="Text Box 8"/>
          <p:cNvSpPr txBox="1">
            <a:spLocks noChangeArrowheads="1"/>
          </p:cNvSpPr>
          <p:nvPr/>
        </p:nvSpPr>
        <p:spPr bwMode="auto">
          <a:xfrm>
            <a:off x="1771650" y="2514600"/>
            <a:ext cx="28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i="1" smtClean="0">
                <a:solidFill>
                  <a:srgbClr val="000000"/>
                </a:solidFill>
                <a:ea typeface="新細明體" pitchFamily="18" charset="-12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6533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20"/>
          <a:stretch/>
        </p:blipFill>
        <p:spPr bwMode="auto">
          <a:xfrm>
            <a:off x="4651250" y="3249712"/>
            <a:ext cx="4313238" cy="219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页脚占位符 2"/>
          <p:cNvSpPr>
            <a:spLocks noGrp="1"/>
          </p:cNvSpPr>
          <p:nvPr>
            <p:ph type="ftr" sz="quarter" idx="429496729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rgbClr val="40458C"/>
                </a:solidFill>
              </a:rPr>
              <a:t>H.R. </a:t>
            </a:r>
            <a:r>
              <a:rPr lang="en-US" altLang="zh-CN" dirty="0" err="1">
                <a:solidFill>
                  <a:srgbClr val="40458C"/>
                </a:solidFill>
              </a:rPr>
              <a:t>Pourreza</a:t>
            </a:r>
            <a:endParaRPr lang="en-US" altLang="zh-CN" dirty="0">
              <a:solidFill>
                <a:srgbClr val="40458C"/>
              </a:solidFill>
            </a:endParaRPr>
          </a:p>
        </p:txBody>
      </p:sp>
      <p:pic>
        <p:nvPicPr>
          <p:cNvPr id="9420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58"/>
          <a:stretch/>
        </p:blipFill>
        <p:spPr bwMode="auto">
          <a:xfrm>
            <a:off x="4651250" y="912813"/>
            <a:ext cx="4313238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 dirty="0" smtClean="0">
                <a:solidFill>
                  <a:srgbClr val="FF0000"/>
                </a:solidFill>
                <a:ea typeface="굴림" pitchFamily="34" charset="-127"/>
              </a:rPr>
              <a:t>DCT</a:t>
            </a:r>
            <a:endParaRPr lang="en-US" altLang="ko-KR" sz="2400" b="1" i="1" dirty="0" smtClean="0">
              <a:solidFill>
                <a:srgbClr val="660066"/>
              </a:solidFill>
              <a:ea typeface="굴림" pitchFamily="34" charset="-127"/>
            </a:endParaRPr>
          </a:p>
        </p:txBody>
      </p:sp>
      <p:sp>
        <p:nvSpPr>
          <p:cNvPr id="942086" name="Text Box 6"/>
          <p:cNvSpPr txBox="1">
            <a:spLocks noChangeArrowheads="1"/>
          </p:cNvSpPr>
          <p:nvPr/>
        </p:nvSpPr>
        <p:spPr bwMode="auto">
          <a:xfrm>
            <a:off x="792163" y="1665288"/>
            <a:ext cx="3455987" cy="325278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40458C"/>
                </a:solidFill>
                <a:ea typeface="宋体" charset="-122"/>
              </a:rPr>
              <a:t>1. Dividing the image into sub-images of size 8x8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40458C"/>
                </a:solidFill>
                <a:ea typeface="宋体" charset="-122"/>
              </a:rPr>
              <a:t>2. Representing each sub-image using one of the transforms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40458C"/>
                </a:solidFill>
                <a:ea typeface="宋体" charset="-122"/>
              </a:rPr>
              <a:t>3. Truncating 50% of the resulting coefficients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40458C"/>
                </a:solidFill>
                <a:ea typeface="宋体" charset="-122"/>
              </a:rPr>
              <a:t>4. Taking the inverse Transform of the truncated coefficients </a:t>
            </a:r>
          </a:p>
        </p:txBody>
      </p:sp>
      <p:sp>
        <p:nvSpPr>
          <p:cNvPr id="942087" name="Text Box 7"/>
          <p:cNvSpPr txBox="1">
            <a:spLocks noChangeArrowheads="1"/>
          </p:cNvSpPr>
          <p:nvPr/>
        </p:nvSpPr>
        <p:spPr bwMode="auto">
          <a:xfrm>
            <a:off x="5868864" y="2676525"/>
            <a:ext cx="1081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DFT</a:t>
            </a:r>
          </a:p>
        </p:txBody>
      </p:sp>
      <p:sp>
        <p:nvSpPr>
          <p:cNvPr id="942089" name="Text Box 9"/>
          <p:cNvSpPr txBox="1">
            <a:spLocks noChangeArrowheads="1"/>
          </p:cNvSpPr>
          <p:nvPr/>
        </p:nvSpPr>
        <p:spPr bwMode="auto">
          <a:xfrm>
            <a:off x="5803842" y="5028380"/>
            <a:ext cx="1081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FF0000"/>
                </a:solidFill>
                <a:ea typeface="宋体" charset="-122"/>
              </a:rPr>
              <a:t>DCT</a:t>
            </a:r>
          </a:p>
        </p:txBody>
      </p:sp>
      <p:sp>
        <p:nvSpPr>
          <p:cNvPr id="942091" name="Text Box 11"/>
          <p:cNvSpPr txBox="1">
            <a:spLocks noChangeArrowheads="1"/>
          </p:cNvSpPr>
          <p:nvPr/>
        </p:nvSpPr>
        <p:spPr bwMode="auto">
          <a:xfrm>
            <a:off x="7524626" y="2798763"/>
            <a:ext cx="10810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smtClean="0">
                <a:solidFill>
                  <a:srgbClr val="FFFF99"/>
                </a:solidFill>
                <a:ea typeface="宋体" charset="-122"/>
              </a:rPr>
              <a:t>rmse=1.28</a:t>
            </a:r>
          </a:p>
        </p:txBody>
      </p:sp>
      <p:sp>
        <p:nvSpPr>
          <p:cNvPr id="942093" name="Text Box 13"/>
          <p:cNvSpPr txBox="1">
            <a:spLocks noChangeArrowheads="1"/>
          </p:cNvSpPr>
          <p:nvPr/>
        </p:nvSpPr>
        <p:spPr bwMode="auto">
          <a:xfrm>
            <a:off x="7459604" y="5083943"/>
            <a:ext cx="10810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smtClean="0">
                <a:solidFill>
                  <a:srgbClr val="FFFF99"/>
                </a:solidFill>
                <a:ea typeface="宋体" charset="-122"/>
              </a:rPr>
              <a:t>rmse=0.68</a:t>
            </a:r>
          </a:p>
        </p:txBody>
      </p:sp>
    </p:spTree>
    <p:extLst>
      <p:ext uri="{BB962C8B-B14F-4D97-AF65-F5344CB8AC3E}">
        <p14:creationId xmlns:p14="http://schemas.microsoft.com/office/powerpoint/2010/main" val="166064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40458C"/>
                </a:solidFill>
              </a:rPr>
              <a:t>H.R. Pourreza</a:t>
            </a:r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 dirty="0" smtClean="0">
                <a:solidFill>
                  <a:srgbClr val="FF0000"/>
                </a:solidFill>
                <a:ea typeface="굴림" pitchFamily="34" charset="-127"/>
              </a:rPr>
              <a:t>DCT</a:t>
            </a:r>
            <a:endParaRPr lang="en-US" altLang="ko-KR" sz="2400" b="1" i="1" dirty="0" smtClean="0">
              <a:solidFill>
                <a:srgbClr val="660066"/>
              </a:solidFill>
              <a:ea typeface="굴림" pitchFamily="34" charset="-127"/>
            </a:endParaRPr>
          </a:p>
        </p:txBody>
      </p:sp>
      <p:sp>
        <p:nvSpPr>
          <p:cNvPr id="1005573" name="Text Box 5"/>
          <p:cNvSpPr txBox="1">
            <a:spLocks noChangeArrowheads="1"/>
          </p:cNvSpPr>
          <p:nvPr/>
        </p:nvSpPr>
        <p:spPr bwMode="auto">
          <a:xfrm>
            <a:off x="719138" y="1557338"/>
            <a:ext cx="7416800" cy="190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zh-CN" sz="2000" b="1" smtClean="0">
                <a:solidFill>
                  <a:srgbClr val="40458C"/>
                </a:solidFill>
                <a:ea typeface="宋体" charset="-122"/>
              </a:rPr>
              <a:t> DCT Advantages:</a:t>
            </a:r>
          </a:p>
          <a:p>
            <a:pPr lvl="1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40458C"/>
                </a:solidFill>
                <a:ea typeface="宋体" charset="-122"/>
              </a:rPr>
              <a:t>1. Implemented in a single integrated circuit (IC)</a:t>
            </a:r>
          </a:p>
          <a:p>
            <a:pPr lvl="1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40458C"/>
                </a:solidFill>
                <a:ea typeface="宋体" charset="-122"/>
              </a:rPr>
              <a:t>2. Packing the most information into the fewest coefficients</a:t>
            </a:r>
          </a:p>
          <a:p>
            <a:pPr lvl="1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40458C"/>
                </a:solidFill>
                <a:ea typeface="宋体" charset="-122"/>
              </a:rPr>
              <a:t>3. Minimizing the block-like appearance (blocking artifact)</a:t>
            </a:r>
          </a:p>
        </p:txBody>
      </p:sp>
      <p:pic>
        <p:nvPicPr>
          <p:cNvPr id="1005580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514725"/>
            <a:ext cx="518477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9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 and Motivation</a:t>
            </a:r>
          </a:p>
          <a:p>
            <a:r>
              <a:rPr lang="en-US" altLang="zh-CN" dirty="0"/>
              <a:t>Why Can We Compress</a:t>
            </a:r>
            <a:r>
              <a:rPr lang="en-US" altLang="zh-CN" dirty="0" smtClean="0"/>
              <a:t>?</a:t>
            </a:r>
          </a:p>
          <a:p>
            <a:r>
              <a:rPr lang="en-US" altLang="zh-CN" dirty="0"/>
              <a:t>Fidelity Criteria</a:t>
            </a:r>
          </a:p>
          <a:p>
            <a:r>
              <a:rPr lang="en-US" altLang="zh-CN" dirty="0"/>
              <a:t>The Flow of Image Compression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Reduce the Correlation between Pixels</a:t>
            </a:r>
          </a:p>
          <a:p>
            <a:pPr lvl="1"/>
            <a:r>
              <a:rPr lang="en-US" altLang="zh-CN" dirty="0"/>
              <a:t>Transform Coding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Predictive Coding</a:t>
            </a:r>
          </a:p>
          <a:p>
            <a:r>
              <a:rPr lang="en-US" altLang="zh-CN" dirty="0"/>
              <a:t>JPEG</a:t>
            </a:r>
          </a:p>
          <a:p>
            <a:r>
              <a:rPr lang="en-US" altLang="zh-CN" dirty="0"/>
              <a:t>Wavelet for Image Compression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57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8A1A7FF-00EE-4621-9C58-5891A1BAF55B}" type="slidenum">
              <a:rPr lang="zh-CN" altLang="en-US" smtClean="0">
                <a:solidFill>
                  <a:srgbClr val="000000"/>
                </a:solidFill>
              </a:rPr>
              <a:pPr eaLnBrk="1" hangingPunct="1"/>
              <a:t>39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Predictive Coding</a:t>
            </a:r>
          </a:p>
        </p:txBody>
      </p:sp>
      <p:sp>
        <p:nvSpPr>
          <p:cNvPr id="71685" name="Text Box 3"/>
          <p:cNvSpPr txBox="1">
            <a:spLocks noChangeArrowheads="1"/>
          </p:cNvSpPr>
          <p:nvPr/>
        </p:nvSpPr>
        <p:spPr bwMode="auto">
          <a:xfrm>
            <a:off x="533400" y="1219200"/>
            <a:ext cx="17541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smtClean="0">
                <a:solidFill>
                  <a:srgbClr val="000000"/>
                </a:solidFill>
                <a:latin typeface="Times New Roman" pitchFamily="18" charset="0"/>
              </a:rPr>
              <a:t>- </a:t>
            </a:r>
            <a:r>
              <a:rPr lang="en-US" altLang="zh-CN" sz="2800" smtClean="0">
                <a:solidFill>
                  <a:srgbClr val="000000"/>
                </a:solidFill>
                <a:latin typeface="Times New Roman" pitchFamily="18" charset="0"/>
              </a:rPr>
              <a:t>Encoding</a:t>
            </a:r>
          </a:p>
        </p:txBody>
      </p:sp>
      <p:sp>
        <p:nvSpPr>
          <p:cNvPr id="71686" name="Text Box 4"/>
          <p:cNvSpPr txBox="1">
            <a:spLocks noChangeArrowheads="1"/>
          </p:cNvSpPr>
          <p:nvPr/>
        </p:nvSpPr>
        <p:spPr bwMode="auto">
          <a:xfrm>
            <a:off x="609600" y="2590800"/>
            <a:ext cx="17732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smtClean="0">
                <a:solidFill>
                  <a:srgbClr val="000000"/>
                </a:solidFill>
                <a:latin typeface="Times New Roman" pitchFamily="18" charset="0"/>
              </a:rPr>
              <a:t>- </a:t>
            </a:r>
            <a:r>
              <a:rPr lang="en-US" altLang="zh-CN" sz="2800" smtClean="0">
                <a:solidFill>
                  <a:srgbClr val="000000"/>
                </a:solidFill>
                <a:latin typeface="Times New Roman" pitchFamily="18" charset="0"/>
              </a:rPr>
              <a:t>Decoding</a:t>
            </a:r>
          </a:p>
        </p:txBody>
      </p:sp>
      <p:sp>
        <p:nvSpPr>
          <p:cNvPr id="71687" name="Text Box 5"/>
          <p:cNvSpPr txBox="1">
            <a:spLocks noChangeArrowheads="1"/>
          </p:cNvSpPr>
          <p:nvPr/>
        </p:nvSpPr>
        <p:spPr bwMode="auto">
          <a:xfrm>
            <a:off x="2209800" y="1905000"/>
            <a:ext cx="9794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=x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altLang="zh-CN" sz="2800" i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3581400" y="1905000"/>
            <a:ext cx="3081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=x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-x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, n=2,…,N</a:t>
            </a:r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2514600" y="1219200"/>
            <a:ext cx="234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  …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…  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</a:p>
        </p:txBody>
      </p:sp>
      <p:sp>
        <p:nvSpPr>
          <p:cNvPr id="71690" name="Line 10"/>
          <p:cNvSpPr>
            <a:spLocks noChangeShapeType="1"/>
          </p:cNvSpPr>
          <p:nvPr/>
        </p:nvSpPr>
        <p:spPr bwMode="auto">
          <a:xfrm>
            <a:off x="5105400" y="15525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691" name="Text Box 11"/>
          <p:cNvSpPr txBox="1">
            <a:spLocks noChangeArrowheads="1"/>
          </p:cNvSpPr>
          <p:nvPr/>
        </p:nvSpPr>
        <p:spPr bwMode="auto">
          <a:xfrm>
            <a:off x="5638800" y="1295400"/>
            <a:ext cx="234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  …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…  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</a:p>
        </p:txBody>
      </p:sp>
      <p:sp>
        <p:nvSpPr>
          <p:cNvPr id="71692" name="Text Box 12"/>
          <p:cNvSpPr txBox="1">
            <a:spLocks noChangeArrowheads="1"/>
          </p:cNvSpPr>
          <p:nvPr/>
        </p:nvSpPr>
        <p:spPr bwMode="auto">
          <a:xfrm>
            <a:off x="2514600" y="2590800"/>
            <a:ext cx="234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  …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…  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</a:p>
        </p:txBody>
      </p:sp>
      <p:sp>
        <p:nvSpPr>
          <p:cNvPr id="71693" name="Line 13"/>
          <p:cNvSpPr>
            <a:spLocks noChangeShapeType="1"/>
          </p:cNvSpPr>
          <p:nvPr/>
        </p:nvSpPr>
        <p:spPr bwMode="auto">
          <a:xfrm>
            <a:off x="5105400" y="29241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694" name="Text Box 14"/>
          <p:cNvSpPr txBox="1">
            <a:spLocks noChangeArrowheads="1"/>
          </p:cNvSpPr>
          <p:nvPr/>
        </p:nvSpPr>
        <p:spPr bwMode="auto">
          <a:xfrm>
            <a:off x="5638800" y="2667000"/>
            <a:ext cx="2346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  …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…  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 </a:t>
            </a:r>
          </a:p>
        </p:txBody>
      </p:sp>
      <p:sp>
        <p:nvSpPr>
          <p:cNvPr id="71695" name="Text Box 15"/>
          <p:cNvSpPr txBox="1">
            <a:spLocks noChangeArrowheads="1"/>
          </p:cNvSpPr>
          <p:nvPr/>
        </p:nvSpPr>
        <p:spPr bwMode="auto">
          <a:xfrm>
            <a:off x="2209800" y="3124200"/>
            <a:ext cx="9794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=y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altLang="zh-CN" sz="2800" i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96" name="Text Box 18"/>
          <p:cNvSpPr txBox="1">
            <a:spLocks noChangeArrowheads="1"/>
          </p:cNvSpPr>
          <p:nvPr/>
        </p:nvSpPr>
        <p:spPr bwMode="auto">
          <a:xfrm>
            <a:off x="3505200" y="3124200"/>
            <a:ext cx="32019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=y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+x</a:t>
            </a:r>
            <a:r>
              <a:rPr lang="en-US" altLang="zh-CN" sz="2800" i="1" baseline="-2500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lang="en-US" altLang="zh-CN" sz="2800" i="1" smtClean="0">
                <a:solidFill>
                  <a:srgbClr val="000000"/>
                </a:solidFill>
                <a:latin typeface="Times New Roman" pitchFamily="18" charset="0"/>
              </a:rPr>
              <a:t>, n=2,…,N</a:t>
            </a:r>
          </a:p>
        </p:txBody>
      </p:sp>
      <p:sp>
        <p:nvSpPr>
          <p:cNvPr id="71697" name="Text Box 21"/>
          <p:cNvSpPr txBox="1">
            <a:spLocks noChangeArrowheads="1"/>
          </p:cNvSpPr>
          <p:nvPr/>
        </p:nvSpPr>
        <p:spPr bwMode="auto">
          <a:xfrm>
            <a:off x="1431925" y="4038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rgbClr val="000000"/>
                </a:solidFill>
              </a:rPr>
              <a:t>_</a:t>
            </a:r>
          </a:p>
        </p:txBody>
      </p:sp>
      <p:sp>
        <p:nvSpPr>
          <p:cNvPr id="71698" name="Oval 22"/>
          <p:cNvSpPr>
            <a:spLocks noChangeArrowheads="1"/>
          </p:cNvSpPr>
          <p:nvPr/>
        </p:nvSpPr>
        <p:spPr bwMode="auto">
          <a:xfrm>
            <a:off x="1447800" y="4191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699" name="Line 23"/>
          <p:cNvSpPr>
            <a:spLocks noChangeShapeType="1"/>
          </p:cNvSpPr>
          <p:nvPr/>
        </p:nvSpPr>
        <p:spPr bwMode="auto">
          <a:xfrm>
            <a:off x="990600" y="4343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00" name="Line 24"/>
          <p:cNvSpPr>
            <a:spLocks noChangeShapeType="1"/>
          </p:cNvSpPr>
          <p:nvPr/>
        </p:nvSpPr>
        <p:spPr bwMode="auto">
          <a:xfrm>
            <a:off x="1752600" y="43434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01" name="Line 25"/>
          <p:cNvSpPr>
            <a:spLocks noChangeShapeType="1"/>
          </p:cNvSpPr>
          <p:nvPr/>
        </p:nvSpPr>
        <p:spPr bwMode="auto">
          <a:xfrm>
            <a:off x="3200400" y="4343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02" name="Text Box 26"/>
          <p:cNvSpPr txBox="1">
            <a:spLocks noChangeArrowheads="1"/>
          </p:cNvSpPr>
          <p:nvPr/>
        </p:nvSpPr>
        <p:spPr bwMode="auto">
          <a:xfrm>
            <a:off x="3032125" y="4738688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71703" name="Oval 27"/>
          <p:cNvSpPr>
            <a:spLocks noChangeArrowheads="1"/>
          </p:cNvSpPr>
          <p:nvPr/>
        </p:nvSpPr>
        <p:spPr bwMode="auto">
          <a:xfrm>
            <a:off x="3048000" y="477837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04" name="Text Box 28"/>
          <p:cNvSpPr txBox="1">
            <a:spLocks noChangeArrowheads="1"/>
          </p:cNvSpPr>
          <p:nvPr/>
        </p:nvSpPr>
        <p:spPr bwMode="auto">
          <a:xfrm>
            <a:off x="2193925" y="4760913"/>
            <a:ext cx="3587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71705" name="Line 29"/>
          <p:cNvSpPr>
            <a:spLocks noChangeShapeType="1"/>
          </p:cNvSpPr>
          <p:nvPr/>
        </p:nvSpPr>
        <p:spPr bwMode="auto">
          <a:xfrm flipV="1">
            <a:off x="1600200" y="44958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06" name="Line 30"/>
          <p:cNvSpPr>
            <a:spLocks noChangeShapeType="1"/>
          </p:cNvSpPr>
          <p:nvPr/>
        </p:nvSpPr>
        <p:spPr bwMode="auto">
          <a:xfrm>
            <a:off x="1600200" y="55626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07" name="Line 31"/>
          <p:cNvSpPr>
            <a:spLocks noChangeShapeType="1"/>
          </p:cNvSpPr>
          <p:nvPr/>
        </p:nvSpPr>
        <p:spPr bwMode="auto">
          <a:xfrm flipV="1">
            <a:off x="320040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08" name="Line 32"/>
          <p:cNvSpPr>
            <a:spLocks noChangeShapeType="1"/>
          </p:cNvSpPr>
          <p:nvPr/>
        </p:nvSpPr>
        <p:spPr bwMode="auto">
          <a:xfrm flipH="1">
            <a:off x="259080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09" name="Line 33"/>
          <p:cNvSpPr>
            <a:spLocks noChangeShapeType="1"/>
          </p:cNvSpPr>
          <p:nvPr/>
        </p:nvSpPr>
        <p:spPr bwMode="auto">
          <a:xfrm flipH="1">
            <a:off x="1600200" y="4953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10" name="Text Box 34"/>
          <p:cNvSpPr txBox="1">
            <a:spLocks noChangeArrowheads="1"/>
          </p:cNvSpPr>
          <p:nvPr/>
        </p:nvSpPr>
        <p:spPr bwMode="auto">
          <a:xfrm>
            <a:off x="762000" y="3976688"/>
            <a:ext cx="382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711" name="Text Box 35"/>
          <p:cNvSpPr txBox="1">
            <a:spLocks noChangeArrowheads="1"/>
          </p:cNvSpPr>
          <p:nvPr/>
        </p:nvSpPr>
        <p:spPr bwMode="auto">
          <a:xfrm>
            <a:off x="2589213" y="4586288"/>
            <a:ext cx="382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712" name="Text Box 36"/>
          <p:cNvSpPr txBox="1">
            <a:spLocks noChangeArrowheads="1"/>
          </p:cNvSpPr>
          <p:nvPr/>
        </p:nvSpPr>
        <p:spPr bwMode="auto">
          <a:xfrm>
            <a:off x="1676400" y="4572000"/>
            <a:ext cx="517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n-1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713" name="Text Box 37"/>
          <p:cNvSpPr txBox="1">
            <a:spLocks noChangeArrowheads="1"/>
          </p:cNvSpPr>
          <p:nvPr/>
        </p:nvSpPr>
        <p:spPr bwMode="auto">
          <a:xfrm>
            <a:off x="1752600" y="39624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714" name="Text Box 38"/>
          <p:cNvSpPr txBox="1">
            <a:spLocks noChangeArrowheads="1"/>
          </p:cNvSpPr>
          <p:nvPr/>
        </p:nvSpPr>
        <p:spPr bwMode="auto">
          <a:xfrm>
            <a:off x="3276600" y="5029200"/>
            <a:ext cx="517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n-1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715" name="Text Box 39"/>
          <p:cNvSpPr txBox="1">
            <a:spLocks noChangeArrowheads="1"/>
          </p:cNvSpPr>
          <p:nvPr/>
        </p:nvSpPr>
        <p:spPr bwMode="auto">
          <a:xfrm>
            <a:off x="5334000" y="4129088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71716" name="Oval 40"/>
          <p:cNvSpPr>
            <a:spLocks noChangeArrowheads="1"/>
          </p:cNvSpPr>
          <p:nvPr/>
        </p:nvSpPr>
        <p:spPr bwMode="auto">
          <a:xfrm>
            <a:off x="5349875" y="416877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17" name="Line 41"/>
          <p:cNvSpPr>
            <a:spLocks noChangeShapeType="1"/>
          </p:cNvSpPr>
          <p:nvPr/>
        </p:nvSpPr>
        <p:spPr bwMode="auto">
          <a:xfrm flipV="1">
            <a:off x="5502275" y="4495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18" name="Text Box 42"/>
          <p:cNvSpPr txBox="1">
            <a:spLocks noChangeArrowheads="1"/>
          </p:cNvSpPr>
          <p:nvPr/>
        </p:nvSpPr>
        <p:spPr bwMode="auto">
          <a:xfrm>
            <a:off x="5486400" y="4343400"/>
            <a:ext cx="517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n-1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719" name="Line 43"/>
          <p:cNvSpPr>
            <a:spLocks noChangeShapeType="1"/>
          </p:cNvSpPr>
          <p:nvPr/>
        </p:nvSpPr>
        <p:spPr bwMode="auto">
          <a:xfrm>
            <a:off x="4876800" y="4343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20" name="Line 44"/>
          <p:cNvSpPr>
            <a:spLocks noChangeShapeType="1"/>
          </p:cNvSpPr>
          <p:nvPr/>
        </p:nvSpPr>
        <p:spPr bwMode="auto">
          <a:xfrm>
            <a:off x="5715000" y="4343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21" name="Line 45"/>
          <p:cNvSpPr>
            <a:spLocks noChangeShapeType="1"/>
          </p:cNvSpPr>
          <p:nvPr/>
        </p:nvSpPr>
        <p:spPr bwMode="auto">
          <a:xfrm>
            <a:off x="5486400" y="4953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22" name="Line 46"/>
          <p:cNvSpPr>
            <a:spLocks noChangeShapeType="1"/>
          </p:cNvSpPr>
          <p:nvPr/>
        </p:nvSpPr>
        <p:spPr bwMode="auto">
          <a:xfrm flipV="1">
            <a:off x="6705600" y="43434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23" name="Text Box 47"/>
          <p:cNvSpPr txBox="1">
            <a:spLocks noChangeArrowheads="1"/>
          </p:cNvSpPr>
          <p:nvPr/>
        </p:nvSpPr>
        <p:spPr bwMode="auto">
          <a:xfrm>
            <a:off x="4724400" y="39624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724" name="Text Box 48"/>
          <p:cNvSpPr txBox="1">
            <a:spLocks noChangeArrowheads="1"/>
          </p:cNvSpPr>
          <p:nvPr/>
        </p:nvSpPr>
        <p:spPr bwMode="auto">
          <a:xfrm>
            <a:off x="5791200" y="39624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725" name="Text Box 49"/>
          <p:cNvSpPr txBox="1">
            <a:spLocks noChangeArrowheads="1"/>
          </p:cNvSpPr>
          <p:nvPr/>
        </p:nvSpPr>
        <p:spPr bwMode="auto">
          <a:xfrm>
            <a:off x="5965825" y="4724400"/>
            <a:ext cx="3587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71726" name="Line 50"/>
          <p:cNvSpPr>
            <a:spLocks noChangeShapeType="1"/>
          </p:cNvSpPr>
          <p:nvPr/>
        </p:nvSpPr>
        <p:spPr bwMode="auto">
          <a:xfrm>
            <a:off x="6324600" y="49530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27" name="Text Box 51"/>
          <p:cNvSpPr txBox="1">
            <a:spLocks noChangeArrowheads="1"/>
          </p:cNvSpPr>
          <p:nvPr/>
        </p:nvSpPr>
        <p:spPr bwMode="auto">
          <a:xfrm>
            <a:off x="1812925" y="5675313"/>
            <a:ext cx="103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71728" name="Text Box 52"/>
          <p:cNvSpPr txBox="1">
            <a:spLocks noChangeArrowheads="1"/>
          </p:cNvSpPr>
          <p:nvPr/>
        </p:nvSpPr>
        <p:spPr bwMode="auto">
          <a:xfrm>
            <a:off x="5715000" y="5334000"/>
            <a:ext cx="1047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Decoder</a:t>
            </a:r>
          </a:p>
        </p:txBody>
      </p:sp>
      <p:sp>
        <p:nvSpPr>
          <p:cNvPr id="71729" name="Line 53"/>
          <p:cNvSpPr>
            <a:spLocks noChangeShapeType="1"/>
          </p:cNvSpPr>
          <p:nvPr/>
        </p:nvSpPr>
        <p:spPr bwMode="auto">
          <a:xfrm>
            <a:off x="4038600" y="4343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30" name="Rectangle 54"/>
          <p:cNvSpPr>
            <a:spLocks noChangeArrowheads="1"/>
          </p:cNvSpPr>
          <p:nvPr/>
        </p:nvSpPr>
        <p:spPr bwMode="auto">
          <a:xfrm>
            <a:off x="1295400" y="3962400"/>
            <a:ext cx="2438400" cy="17526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1731" name="Text Box 55"/>
          <p:cNvSpPr txBox="1">
            <a:spLocks noChangeArrowheads="1"/>
          </p:cNvSpPr>
          <p:nvPr/>
        </p:nvSpPr>
        <p:spPr bwMode="auto">
          <a:xfrm>
            <a:off x="3886200" y="5486400"/>
            <a:ext cx="1428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DPCM Loop</a:t>
            </a:r>
          </a:p>
        </p:txBody>
      </p:sp>
      <p:sp>
        <p:nvSpPr>
          <p:cNvPr id="71732" name="Line 56"/>
          <p:cNvSpPr>
            <a:spLocks noChangeShapeType="1"/>
          </p:cNvSpPr>
          <p:nvPr/>
        </p:nvSpPr>
        <p:spPr bwMode="auto">
          <a:xfrm>
            <a:off x="3733800" y="52578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0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55650" y="1700213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buSzTx/>
              <a:buFontTx/>
              <a:buChar char="•"/>
            </a:pPr>
            <a:r>
              <a:rPr lang="en-US" altLang="zh-CN" sz="2800">
                <a:ea typeface="宋体" pitchFamily="2" charset="-122"/>
              </a:rPr>
              <a:t>For data </a:t>
            </a:r>
            <a:r>
              <a:rPr lang="en-US" altLang="zh-CN" sz="2800">
                <a:solidFill>
                  <a:srgbClr val="0000FF"/>
                </a:solidFill>
                <a:ea typeface="宋体" pitchFamily="2" charset="-122"/>
              </a:rPr>
              <a:t>STORAGE</a:t>
            </a:r>
            <a:r>
              <a:rPr lang="en-US" altLang="zh-CN" sz="2800">
                <a:ea typeface="宋体" pitchFamily="2" charset="-122"/>
              </a:rPr>
              <a:t> and data </a:t>
            </a:r>
            <a:r>
              <a:rPr lang="en-US" altLang="zh-CN" sz="2800">
                <a:solidFill>
                  <a:srgbClr val="0000FF"/>
                </a:solidFill>
                <a:ea typeface="宋体" pitchFamily="2" charset="-122"/>
              </a:rPr>
              <a:t>TRANSMISSION</a:t>
            </a:r>
          </a:p>
          <a:p>
            <a:pPr lvl="1">
              <a:lnSpc>
                <a:spcPct val="90000"/>
              </a:lnSpc>
              <a:buClr>
                <a:schemeClr val="hlink"/>
              </a:buClr>
              <a:buSzTx/>
              <a:buFontTx/>
              <a:buChar char="•"/>
            </a:pPr>
            <a:r>
              <a:rPr lang="en-US" altLang="zh-CN" sz="2400">
                <a:ea typeface="宋体" pitchFamily="2" charset="-122"/>
              </a:rPr>
              <a:t>DVD</a:t>
            </a:r>
          </a:p>
          <a:p>
            <a:pPr lvl="1">
              <a:lnSpc>
                <a:spcPct val="90000"/>
              </a:lnSpc>
              <a:buClr>
                <a:schemeClr val="hlink"/>
              </a:buClr>
              <a:buSzTx/>
              <a:buFontTx/>
              <a:buChar char="•"/>
            </a:pPr>
            <a:r>
              <a:rPr lang="en-US" altLang="zh-CN" sz="2400">
                <a:ea typeface="宋体" pitchFamily="2" charset="-122"/>
              </a:rPr>
              <a:t>Remote Sensing</a:t>
            </a:r>
          </a:p>
          <a:p>
            <a:pPr lvl="1">
              <a:lnSpc>
                <a:spcPct val="90000"/>
              </a:lnSpc>
              <a:buClr>
                <a:schemeClr val="hlink"/>
              </a:buClr>
              <a:buSzTx/>
              <a:buFontTx/>
              <a:buChar char="•"/>
            </a:pPr>
            <a:r>
              <a:rPr lang="en-US" altLang="zh-CN" sz="2400">
                <a:ea typeface="宋体" pitchFamily="2" charset="-122"/>
              </a:rPr>
              <a:t>Video conference</a:t>
            </a:r>
          </a:p>
          <a:p>
            <a:pPr lvl="1">
              <a:lnSpc>
                <a:spcPct val="90000"/>
              </a:lnSpc>
              <a:buClr>
                <a:schemeClr val="hlink"/>
              </a:buClr>
              <a:buSzTx/>
              <a:buFontTx/>
              <a:buChar char="•"/>
            </a:pPr>
            <a:r>
              <a:rPr lang="en-US" altLang="zh-CN" sz="2400">
                <a:ea typeface="宋体" pitchFamily="2" charset="-122"/>
              </a:rPr>
              <a:t>FAX</a:t>
            </a:r>
          </a:p>
          <a:p>
            <a:pPr lvl="1">
              <a:lnSpc>
                <a:spcPct val="90000"/>
              </a:lnSpc>
              <a:buClr>
                <a:schemeClr val="hlink"/>
              </a:buClr>
              <a:buSzTx/>
              <a:buFontTx/>
              <a:buChar char="•"/>
            </a:pPr>
            <a:r>
              <a:rPr lang="en-US" altLang="zh-CN" sz="2400">
                <a:ea typeface="宋体" pitchFamily="2" charset="-122"/>
              </a:rPr>
              <a:t>Control of remotely piloted vehicle</a:t>
            </a:r>
          </a:p>
          <a:p>
            <a:pPr>
              <a:lnSpc>
                <a:spcPct val="90000"/>
              </a:lnSpc>
              <a:buSzTx/>
              <a:buFontTx/>
              <a:buChar char="•"/>
            </a:pPr>
            <a:r>
              <a:rPr lang="en-US" altLang="zh-CN" sz="2800">
                <a:ea typeface="宋体" pitchFamily="2" charset="-122"/>
              </a:rPr>
              <a:t>The bit rate of uncompressed digital cinema data exceeds 1 Gbps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zh-CN" sz="2800">
              <a:ea typeface="宋体" pitchFamily="2" charset="-122"/>
            </a:endParaRPr>
          </a:p>
        </p:txBody>
      </p:sp>
      <p:sp>
        <p:nvSpPr>
          <p:cNvPr id="897027" name="Rectangle 3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>
                <a:solidFill>
                  <a:srgbClr val="FF0000"/>
                </a:solidFill>
                <a:ea typeface="Gulim" pitchFamily="34" charset="-127"/>
              </a:rPr>
              <a:t>Why do We Need Compression?</a:t>
            </a:r>
            <a:endParaRPr lang="en-US" altLang="ko-KR" sz="2400" b="1" i="1">
              <a:solidFill>
                <a:srgbClr val="660066"/>
              </a:solidFill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8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7FFBF26-FE9B-4800-B1CD-CDAC568C3A74}" type="slidenum">
              <a:rPr lang="zh-CN" altLang="en-US" smtClean="0">
                <a:solidFill>
                  <a:srgbClr val="000000"/>
                </a:solidFill>
              </a:rPr>
              <a:pPr eaLnBrk="1" hangingPunct="1"/>
              <a:t>40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Open-loop DPCM</a:t>
            </a:r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1965325" y="1981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rgbClr val="000000"/>
                </a:solidFill>
              </a:rPr>
              <a:t>_</a:t>
            </a:r>
          </a:p>
        </p:txBody>
      </p:sp>
      <p:sp>
        <p:nvSpPr>
          <p:cNvPr id="72710" name="Oval 5"/>
          <p:cNvSpPr>
            <a:spLocks noChangeArrowheads="1"/>
          </p:cNvSpPr>
          <p:nvPr/>
        </p:nvSpPr>
        <p:spPr bwMode="auto">
          <a:xfrm>
            <a:off x="1981200" y="2133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11" name="Line 6"/>
          <p:cNvSpPr>
            <a:spLocks noChangeShapeType="1"/>
          </p:cNvSpPr>
          <p:nvPr/>
        </p:nvSpPr>
        <p:spPr bwMode="auto">
          <a:xfrm>
            <a:off x="1524000" y="2286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12" name="Line 7"/>
          <p:cNvSpPr>
            <a:spLocks noChangeShapeType="1"/>
          </p:cNvSpPr>
          <p:nvPr/>
        </p:nvSpPr>
        <p:spPr bwMode="auto">
          <a:xfrm>
            <a:off x="2286000" y="2286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13" name="Line 8"/>
          <p:cNvSpPr>
            <a:spLocks noChangeShapeType="1"/>
          </p:cNvSpPr>
          <p:nvPr/>
        </p:nvSpPr>
        <p:spPr bwMode="auto">
          <a:xfrm>
            <a:off x="3733800" y="2286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14" name="Text Box 9"/>
          <p:cNvSpPr txBox="1">
            <a:spLocks noChangeArrowheads="1"/>
          </p:cNvSpPr>
          <p:nvPr/>
        </p:nvSpPr>
        <p:spPr bwMode="auto">
          <a:xfrm>
            <a:off x="3565525" y="2681288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72715" name="Oval 10"/>
          <p:cNvSpPr>
            <a:spLocks noChangeArrowheads="1"/>
          </p:cNvSpPr>
          <p:nvPr/>
        </p:nvSpPr>
        <p:spPr bwMode="auto">
          <a:xfrm>
            <a:off x="3581400" y="272097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16" name="Text Box 11"/>
          <p:cNvSpPr txBox="1">
            <a:spLocks noChangeArrowheads="1"/>
          </p:cNvSpPr>
          <p:nvPr/>
        </p:nvSpPr>
        <p:spPr bwMode="auto">
          <a:xfrm>
            <a:off x="2727325" y="2703513"/>
            <a:ext cx="3587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72717" name="Line 12"/>
          <p:cNvSpPr>
            <a:spLocks noChangeShapeType="1"/>
          </p:cNvSpPr>
          <p:nvPr/>
        </p:nvSpPr>
        <p:spPr bwMode="auto">
          <a:xfrm flipV="1">
            <a:off x="2133600" y="2438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18" name="Line 13"/>
          <p:cNvSpPr>
            <a:spLocks noChangeShapeType="1"/>
          </p:cNvSpPr>
          <p:nvPr/>
        </p:nvSpPr>
        <p:spPr bwMode="auto">
          <a:xfrm>
            <a:off x="2133600" y="35052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19" name="Line 14"/>
          <p:cNvSpPr>
            <a:spLocks noChangeShapeType="1"/>
          </p:cNvSpPr>
          <p:nvPr/>
        </p:nvSpPr>
        <p:spPr bwMode="auto">
          <a:xfrm flipV="1">
            <a:off x="3733800" y="3048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20" name="Line 15"/>
          <p:cNvSpPr>
            <a:spLocks noChangeShapeType="1"/>
          </p:cNvSpPr>
          <p:nvPr/>
        </p:nvSpPr>
        <p:spPr bwMode="auto">
          <a:xfrm flipH="1">
            <a:off x="3124200" y="2895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21" name="Line 16"/>
          <p:cNvSpPr>
            <a:spLocks noChangeShapeType="1"/>
          </p:cNvSpPr>
          <p:nvPr/>
        </p:nvSpPr>
        <p:spPr bwMode="auto">
          <a:xfrm flipH="1">
            <a:off x="2133600" y="2895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22" name="Text Box 17"/>
          <p:cNvSpPr txBox="1">
            <a:spLocks noChangeArrowheads="1"/>
          </p:cNvSpPr>
          <p:nvPr/>
        </p:nvSpPr>
        <p:spPr bwMode="auto">
          <a:xfrm>
            <a:off x="1295400" y="1919288"/>
            <a:ext cx="382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23" name="Text Box 18"/>
          <p:cNvSpPr txBox="1">
            <a:spLocks noChangeArrowheads="1"/>
          </p:cNvSpPr>
          <p:nvPr/>
        </p:nvSpPr>
        <p:spPr bwMode="auto">
          <a:xfrm>
            <a:off x="3122613" y="2528888"/>
            <a:ext cx="382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24" name="Text Box 19"/>
          <p:cNvSpPr txBox="1">
            <a:spLocks noChangeArrowheads="1"/>
          </p:cNvSpPr>
          <p:nvPr/>
        </p:nvSpPr>
        <p:spPr bwMode="auto">
          <a:xfrm>
            <a:off x="2209800" y="2514600"/>
            <a:ext cx="517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n-1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25" name="Text Box 20"/>
          <p:cNvSpPr txBox="1">
            <a:spLocks noChangeArrowheads="1"/>
          </p:cNvSpPr>
          <p:nvPr/>
        </p:nvSpPr>
        <p:spPr bwMode="auto">
          <a:xfrm>
            <a:off x="2286000" y="19050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26" name="Text Box 21"/>
          <p:cNvSpPr txBox="1">
            <a:spLocks noChangeArrowheads="1"/>
          </p:cNvSpPr>
          <p:nvPr/>
        </p:nvSpPr>
        <p:spPr bwMode="auto">
          <a:xfrm>
            <a:off x="3810000" y="2971800"/>
            <a:ext cx="517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n-1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27" name="Text Box 22"/>
          <p:cNvSpPr txBox="1">
            <a:spLocks noChangeArrowheads="1"/>
          </p:cNvSpPr>
          <p:nvPr/>
        </p:nvSpPr>
        <p:spPr bwMode="auto">
          <a:xfrm>
            <a:off x="5867400" y="2071688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72728" name="Oval 23"/>
          <p:cNvSpPr>
            <a:spLocks noChangeArrowheads="1"/>
          </p:cNvSpPr>
          <p:nvPr/>
        </p:nvSpPr>
        <p:spPr bwMode="auto">
          <a:xfrm>
            <a:off x="5883275" y="211137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29" name="Line 24"/>
          <p:cNvSpPr>
            <a:spLocks noChangeShapeType="1"/>
          </p:cNvSpPr>
          <p:nvPr/>
        </p:nvSpPr>
        <p:spPr bwMode="auto">
          <a:xfrm flipV="1">
            <a:off x="6035675" y="2438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30" name="Text Box 25"/>
          <p:cNvSpPr txBox="1">
            <a:spLocks noChangeArrowheads="1"/>
          </p:cNvSpPr>
          <p:nvPr/>
        </p:nvSpPr>
        <p:spPr bwMode="auto">
          <a:xfrm>
            <a:off x="6019800" y="2438400"/>
            <a:ext cx="517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n-1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31" name="Line 26"/>
          <p:cNvSpPr>
            <a:spLocks noChangeShapeType="1"/>
          </p:cNvSpPr>
          <p:nvPr/>
        </p:nvSpPr>
        <p:spPr bwMode="auto">
          <a:xfrm>
            <a:off x="5105400" y="2286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32" name="Line 27"/>
          <p:cNvSpPr>
            <a:spLocks noChangeShapeType="1"/>
          </p:cNvSpPr>
          <p:nvPr/>
        </p:nvSpPr>
        <p:spPr bwMode="auto">
          <a:xfrm>
            <a:off x="6248400" y="22860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33" name="Line 28"/>
          <p:cNvSpPr>
            <a:spLocks noChangeShapeType="1"/>
          </p:cNvSpPr>
          <p:nvPr/>
        </p:nvSpPr>
        <p:spPr bwMode="auto">
          <a:xfrm>
            <a:off x="6019800" y="28956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34" name="Line 29"/>
          <p:cNvSpPr>
            <a:spLocks noChangeShapeType="1"/>
          </p:cNvSpPr>
          <p:nvPr/>
        </p:nvSpPr>
        <p:spPr bwMode="auto">
          <a:xfrm flipV="1">
            <a:off x="7239000" y="2286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35" name="Text Box 30"/>
          <p:cNvSpPr txBox="1">
            <a:spLocks noChangeArrowheads="1"/>
          </p:cNvSpPr>
          <p:nvPr/>
        </p:nvSpPr>
        <p:spPr bwMode="auto">
          <a:xfrm>
            <a:off x="5257800" y="19050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36" name="Text Box 31"/>
          <p:cNvSpPr txBox="1">
            <a:spLocks noChangeArrowheads="1"/>
          </p:cNvSpPr>
          <p:nvPr/>
        </p:nvSpPr>
        <p:spPr bwMode="auto">
          <a:xfrm>
            <a:off x="6324600" y="19050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37" name="Text Box 32"/>
          <p:cNvSpPr txBox="1">
            <a:spLocks noChangeArrowheads="1"/>
          </p:cNvSpPr>
          <p:nvPr/>
        </p:nvSpPr>
        <p:spPr bwMode="auto">
          <a:xfrm>
            <a:off x="6499225" y="2667000"/>
            <a:ext cx="3587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72738" name="Line 33"/>
          <p:cNvSpPr>
            <a:spLocks noChangeShapeType="1"/>
          </p:cNvSpPr>
          <p:nvPr/>
        </p:nvSpPr>
        <p:spPr bwMode="auto">
          <a:xfrm>
            <a:off x="6858000" y="2895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2739" name="Text Box 34"/>
          <p:cNvSpPr txBox="1">
            <a:spLocks noChangeArrowheads="1"/>
          </p:cNvSpPr>
          <p:nvPr/>
        </p:nvSpPr>
        <p:spPr bwMode="auto">
          <a:xfrm>
            <a:off x="2346325" y="3617913"/>
            <a:ext cx="103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72740" name="Text Box 35"/>
          <p:cNvSpPr txBox="1">
            <a:spLocks noChangeArrowheads="1"/>
          </p:cNvSpPr>
          <p:nvPr/>
        </p:nvSpPr>
        <p:spPr bwMode="auto">
          <a:xfrm>
            <a:off x="6248400" y="3276600"/>
            <a:ext cx="1047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Decoder</a:t>
            </a:r>
          </a:p>
        </p:txBody>
      </p:sp>
      <p:sp>
        <p:nvSpPr>
          <p:cNvPr id="72741" name="Text Box 37"/>
          <p:cNvSpPr txBox="1">
            <a:spLocks noChangeArrowheads="1"/>
          </p:cNvSpPr>
          <p:nvPr/>
        </p:nvSpPr>
        <p:spPr bwMode="auto">
          <a:xfrm>
            <a:off x="4724400" y="2057400"/>
            <a:ext cx="3714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Q</a:t>
            </a:r>
          </a:p>
        </p:txBody>
      </p:sp>
      <p:sp>
        <p:nvSpPr>
          <p:cNvPr id="72742" name="Text Box 38"/>
          <p:cNvSpPr txBox="1">
            <a:spLocks noChangeArrowheads="1"/>
          </p:cNvSpPr>
          <p:nvPr/>
        </p:nvSpPr>
        <p:spPr bwMode="auto">
          <a:xfrm>
            <a:off x="5270500" y="1789113"/>
            <a:ext cx="292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2743" name="Text Box 39"/>
          <p:cNvSpPr txBox="1">
            <a:spLocks noChangeArrowheads="1"/>
          </p:cNvSpPr>
          <p:nvPr/>
        </p:nvSpPr>
        <p:spPr bwMode="auto">
          <a:xfrm>
            <a:off x="6308725" y="1789113"/>
            <a:ext cx="292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2744" name="Text Box 40"/>
          <p:cNvSpPr txBox="1">
            <a:spLocks noChangeArrowheads="1"/>
          </p:cNvSpPr>
          <p:nvPr/>
        </p:nvSpPr>
        <p:spPr bwMode="auto">
          <a:xfrm>
            <a:off x="6032500" y="2376488"/>
            <a:ext cx="292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2745" name="Text Box 41"/>
          <p:cNvSpPr txBox="1">
            <a:spLocks noChangeArrowheads="1"/>
          </p:cNvSpPr>
          <p:nvPr/>
        </p:nvSpPr>
        <p:spPr bwMode="auto">
          <a:xfrm>
            <a:off x="1279525" y="4495800"/>
            <a:ext cx="84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u="sng" smtClean="0">
                <a:solidFill>
                  <a:srgbClr val="000000"/>
                </a:solidFill>
              </a:rPr>
              <a:t>Notes:</a:t>
            </a:r>
          </a:p>
        </p:txBody>
      </p:sp>
      <p:sp>
        <p:nvSpPr>
          <p:cNvPr id="72746" name="Text Box 42"/>
          <p:cNvSpPr txBox="1">
            <a:spLocks noChangeArrowheads="1"/>
          </p:cNvSpPr>
          <p:nvPr/>
        </p:nvSpPr>
        <p:spPr bwMode="auto">
          <a:xfrm>
            <a:off x="2057400" y="4500563"/>
            <a:ext cx="558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sym typeface="Symbol" pitchFamily="18" charset="2"/>
              </a:rPr>
              <a:t> </a:t>
            </a:r>
            <a:r>
              <a:rPr lang="en-US" altLang="zh-CN" smtClean="0">
                <a:solidFill>
                  <a:srgbClr val="000000"/>
                </a:solidFill>
              </a:rPr>
              <a:t>Prediction is based on the past unquantized sample</a:t>
            </a:r>
          </a:p>
        </p:txBody>
      </p:sp>
      <p:sp>
        <p:nvSpPr>
          <p:cNvPr id="72747" name="Text Box 43"/>
          <p:cNvSpPr txBox="1">
            <a:spLocks noChangeArrowheads="1"/>
          </p:cNvSpPr>
          <p:nvPr/>
        </p:nvSpPr>
        <p:spPr bwMode="auto">
          <a:xfrm>
            <a:off x="2057400" y="5029200"/>
            <a:ext cx="5076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sym typeface="Symbol" pitchFamily="18" charset="2"/>
              </a:rPr>
              <a:t> </a:t>
            </a:r>
            <a:r>
              <a:rPr lang="en-US" altLang="zh-CN" smtClean="0">
                <a:solidFill>
                  <a:srgbClr val="000000"/>
                </a:solidFill>
              </a:rPr>
              <a:t>Quantization is located </a:t>
            </a:r>
            <a:r>
              <a:rPr lang="en-US" altLang="zh-CN" smtClean="0">
                <a:solidFill>
                  <a:srgbClr val="FF3300"/>
                </a:solidFill>
              </a:rPr>
              <a:t>outside</a:t>
            </a:r>
            <a:r>
              <a:rPr lang="en-US" altLang="zh-CN" smtClean="0">
                <a:solidFill>
                  <a:srgbClr val="000000"/>
                </a:solidFill>
              </a:rPr>
              <a:t> the DPCM loop</a:t>
            </a:r>
          </a:p>
        </p:txBody>
      </p:sp>
    </p:spTree>
    <p:extLst>
      <p:ext uri="{BB962C8B-B14F-4D97-AF65-F5344CB8AC3E}">
        <p14:creationId xmlns:p14="http://schemas.microsoft.com/office/powerpoint/2010/main" val="7423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5A1728A-2CF5-4A47-BA31-ABA2332E4EF8}" type="slidenum">
              <a:rPr lang="zh-CN" altLang="en-US" smtClean="0">
                <a:solidFill>
                  <a:srgbClr val="000000"/>
                </a:solidFill>
              </a:rPr>
              <a:pPr eaLnBrk="1" hangingPunct="1"/>
              <a:t>41</a:t>
            </a:fld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73732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80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Catastrophic Error Propagation with Open-loop DPCM</a:t>
            </a:r>
          </a:p>
        </p:txBody>
      </p:sp>
      <p:sp>
        <p:nvSpPr>
          <p:cNvPr id="73733" name="Text Box 3"/>
          <p:cNvSpPr txBox="1">
            <a:spLocks noChangeArrowheads="1"/>
          </p:cNvSpPr>
          <p:nvPr/>
        </p:nvSpPr>
        <p:spPr bwMode="auto">
          <a:xfrm>
            <a:off x="3429000" y="23923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34" name="Text Box 4"/>
          <p:cNvSpPr txBox="1">
            <a:spLocks noChangeArrowheads="1"/>
          </p:cNvSpPr>
          <p:nvPr/>
        </p:nvSpPr>
        <p:spPr bwMode="auto">
          <a:xfrm>
            <a:off x="533400" y="2392363"/>
            <a:ext cx="28606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original samples</a:t>
            </a:r>
          </a:p>
        </p:txBody>
      </p:sp>
      <p:sp>
        <p:nvSpPr>
          <p:cNvPr id="73735" name="Line 5"/>
          <p:cNvSpPr>
            <a:spLocks noChangeShapeType="1"/>
          </p:cNvSpPr>
          <p:nvPr/>
        </p:nvSpPr>
        <p:spPr bwMode="auto">
          <a:xfrm>
            <a:off x="3733800" y="28495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36" name="Text Box 6"/>
          <p:cNvSpPr txBox="1">
            <a:spLocks noChangeArrowheads="1"/>
          </p:cNvSpPr>
          <p:nvPr/>
        </p:nvSpPr>
        <p:spPr bwMode="auto">
          <a:xfrm>
            <a:off x="228600" y="3687763"/>
            <a:ext cx="32670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prediction residues</a:t>
            </a:r>
          </a:p>
        </p:txBody>
      </p:sp>
      <p:sp>
        <p:nvSpPr>
          <p:cNvPr id="73737" name="Line 7"/>
          <p:cNvSpPr>
            <a:spLocks noChangeShapeType="1"/>
          </p:cNvSpPr>
          <p:nvPr/>
        </p:nvSpPr>
        <p:spPr bwMode="auto">
          <a:xfrm>
            <a:off x="1828800" y="30781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38" name="Line 8"/>
          <p:cNvSpPr>
            <a:spLocks noChangeShapeType="1"/>
          </p:cNvSpPr>
          <p:nvPr/>
        </p:nvSpPr>
        <p:spPr bwMode="auto">
          <a:xfrm>
            <a:off x="1828800" y="43735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39" name="Text Box 9"/>
          <p:cNvSpPr txBox="1">
            <a:spLocks noChangeArrowheads="1"/>
          </p:cNvSpPr>
          <p:nvPr/>
        </p:nvSpPr>
        <p:spPr bwMode="auto">
          <a:xfrm>
            <a:off x="457200" y="5059363"/>
            <a:ext cx="2952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decoded samples</a:t>
            </a:r>
          </a:p>
        </p:txBody>
      </p:sp>
      <p:sp>
        <p:nvSpPr>
          <p:cNvPr id="73740" name="Text Box 10"/>
          <p:cNvSpPr txBox="1">
            <a:spLocks noChangeArrowheads="1"/>
          </p:cNvSpPr>
          <p:nvPr/>
        </p:nvSpPr>
        <p:spPr bwMode="auto">
          <a:xfrm>
            <a:off x="3997325" y="23923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dirty="0" smtClean="0">
                <a:solidFill>
                  <a:srgbClr val="000000"/>
                </a:solidFill>
                <a:latin typeface="Times New Roman" pitchFamily="18" charset="0"/>
              </a:rPr>
              <a:t>92</a:t>
            </a:r>
            <a:endParaRPr lang="zh-CN" altLang="en-US" sz="32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41" name="Text Box 11"/>
          <p:cNvSpPr txBox="1">
            <a:spLocks noChangeArrowheads="1"/>
          </p:cNvSpPr>
          <p:nvPr/>
        </p:nvSpPr>
        <p:spPr bwMode="auto">
          <a:xfrm>
            <a:off x="4606925" y="23923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91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42" name="Text Box 12"/>
          <p:cNvSpPr txBox="1">
            <a:spLocks noChangeArrowheads="1"/>
          </p:cNvSpPr>
          <p:nvPr/>
        </p:nvSpPr>
        <p:spPr bwMode="auto">
          <a:xfrm>
            <a:off x="5175250" y="23923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93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43" name="Text Box 13"/>
          <p:cNvSpPr txBox="1">
            <a:spLocks noChangeArrowheads="1"/>
          </p:cNvSpPr>
          <p:nvPr/>
        </p:nvSpPr>
        <p:spPr bwMode="auto">
          <a:xfrm>
            <a:off x="5749925" y="23923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93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44" name="Text Box 14"/>
          <p:cNvSpPr txBox="1">
            <a:spLocks noChangeArrowheads="1"/>
          </p:cNvSpPr>
          <p:nvPr/>
        </p:nvSpPr>
        <p:spPr bwMode="auto">
          <a:xfrm>
            <a:off x="6359525" y="23923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95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45" name="Text Box 15"/>
          <p:cNvSpPr txBox="1">
            <a:spLocks noChangeArrowheads="1"/>
          </p:cNvSpPr>
          <p:nvPr/>
        </p:nvSpPr>
        <p:spPr bwMode="auto">
          <a:xfrm>
            <a:off x="6918325" y="2357438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smtClean="0">
                <a:solidFill>
                  <a:srgbClr val="000000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73746" name="Text Box 16"/>
          <p:cNvSpPr txBox="1">
            <a:spLocks noChangeArrowheads="1"/>
          </p:cNvSpPr>
          <p:nvPr/>
        </p:nvSpPr>
        <p:spPr bwMode="auto">
          <a:xfrm>
            <a:off x="3429000" y="375443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dirty="0" smtClean="0">
                <a:solidFill>
                  <a:srgbClr val="000000"/>
                </a:solidFill>
                <a:latin typeface="Times New Roman" pitchFamily="18" charset="0"/>
              </a:rPr>
              <a:t>90</a:t>
            </a:r>
            <a:endParaRPr lang="zh-CN" altLang="en-US" sz="32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47" name="Text Box 17"/>
          <p:cNvSpPr txBox="1">
            <a:spLocks noChangeArrowheads="1"/>
          </p:cNvSpPr>
          <p:nvPr/>
        </p:nvSpPr>
        <p:spPr bwMode="auto">
          <a:xfrm>
            <a:off x="4073525" y="3754438"/>
            <a:ext cx="389850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i="1" dirty="0">
                <a:solidFill>
                  <a:srgbClr val="FF0000"/>
                </a:solidFill>
                <a:latin typeface="Times New Roman" pitchFamily="18" charset="0"/>
              </a:rPr>
              <a:t>3</a:t>
            </a:r>
            <a:endParaRPr lang="zh-CN" altLang="en-US" sz="3200" i="1" baseline="-250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73748" name="Text Box 18"/>
          <p:cNvSpPr txBox="1">
            <a:spLocks noChangeArrowheads="1"/>
          </p:cNvSpPr>
          <p:nvPr/>
        </p:nvSpPr>
        <p:spPr bwMode="auto">
          <a:xfrm>
            <a:off x="4606925" y="37544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FF3300"/>
                </a:solidFill>
                <a:latin typeface="Times New Roman" pitchFamily="18" charset="0"/>
              </a:rPr>
              <a:t>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49" name="Text Box 19"/>
          <p:cNvSpPr txBox="1">
            <a:spLocks noChangeArrowheads="1"/>
          </p:cNvSpPr>
          <p:nvPr/>
        </p:nvSpPr>
        <p:spPr bwMode="auto">
          <a:xfrm>
            <a:off x="5175250" y="3754438"/>
            <a:ext cx="389850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i="1" dirty="0">
                <a:solidFill>
                  <a:srgbClr val="FF0000"/>
                </a:solidFill>
                <a:latin typeface="Times New Roman" pitchFamily="18" charset="0"/>
              </a:rPr>
              <a:t>3</a:t>
            </a:r>
            <a:endParaRPr lang="zh-CN" altLang="en-US" sz="3200" i="1" baseline="-250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73750" name="Text Box 20"/>
          <p:cNvSpPr txBox="1">
            <a:spLocks noChangeArrowheads="1"/>
          </p:cNvSpPr>
          <p:nvPr/>
        </p:nvSpPr>
        <p:spPr bwMode="auto">
          <a:xfrm>
            <a:off x="5749925" y="37544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dirty="0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zh-CN" altLang="en-US" sz="3200" i="1" baseline="-25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51" name="Text Box 21"/>
          <p:cNvSpPr txBox="1">
            <a:spLocks noChangeArrowheads="1"/>
          </p:cNvSpPr>
          <p:nvPr/>
        </p:nvSpPr>
        <p:spPr bwMode="auto">
          <a:xfrm>
            <a:off x="6359525" y="3754438"/>
            <a:ext cx="389850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i="1" dirty="0">
                <a:solidFill>
                  <a:srgbClr val="FF0000"/>
                </a:solidFill>
                <a:latin typeface="Times New Roman" pitchFamily="18" charset="0"/>
              </a:rPr>
              <a:t>3</a:t>
            </a:r>
            <a:endParaRPr lang="zh-CN" altLang="en-US" sz="3200" i="1" baseline="-250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73752" name="Line 22"/>
          <p:cNvSpPr>
            <a:spLocks noChangeShapeType="1"/>
          </p:cNvSpPr>
          <p:nvPr/>
        </p:nvSpPr>
        <p:spPr bwMode="auto">
          <a:xfrm>
            <a:off x="3733800" y="2849563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53" name="Line 23"/>
          <p:cNvSpPr>
            <a:spLocks noChangeShapeType="1"/>
          </p:cNvSpPr>
          <p:nvPr/>
        </p:nvSpPr>
        <p:spPr bwMode="auto">
          <a:xfrm>
            <a:off x="4267200" y="28495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54" name="Line 24"/>
          <p:cNvSpPr>
            <a:spLocks noChangeShapeType="1"/>
          </p:cNvSpPr>
          <p:nvPr/>
        </p:nvSpPr>
        <p:spPr bwMode="auto">
          <a:xfrm>
            <a:off x="4267200" y="2849563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55" name="Line 25"/>
          <p:cNvSpPr>
            <a:spLocks noChangeShapeType="1"/>
          </p:cNvSpPr>
          <p:nvPr/>
        </p:nvSpPr>
        <p:spPr bwMode="auto">
          <a:xfrm>
            <a:off x="4876800" y="2849563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56" name="Line 26"/>
          <p:cNvSpPr>
            <a:spLocks noChangeShapeType="1"/>
          </p:cNvSpPr>
          <p:nvPr/>
        </p:nvSpPr>
        <p:spPr bwMode="auto">
          <a:xfrm>
            <a:off x="5410200" y="2849563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57" name="Line 27"/>
          <p:cNvSpPr>
            <a:spLocks noChangeShapeType="1"/>
          </p:cNvSpPr>
          <p:nvPr/>
        </p:nvSpPr>
        <p:spPr bwMode="auto">
          <a:xfrm>
            <a:off x="5943600" y="2849563"/>
            <a:ext cx="53340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58" name="Line 28"/>
          <p:cNvSpPr>
            <a:spLocks noChangeShapeType="1"/>
          </p:cNvSpPr>
          <p:nvPr/>
        </p:nvSpPr>
        <p:spPr bwMode="auto">
          <a:xfrm>
            <a:off x="4876800" y="28495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59" name="Line 29"/>
          <p:cNvSpPr>
            <a:spLocks noChangeShapeType="1"/>
          </p:cNvSpPr>
          <p:nvPr/>
        </p:nvSpPr>
        <p:spPr bwMode="auto">
          <a:xfrm>
            <a:off x="5410200" y="28495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60" name="Line 30"/>
          <p:cNvSpPr>
            <a:spLocks noChangeShapeType="1"/>
          </p:cNvSpPr>
          <p:nvPr/>
        </p:nvSpPr>
        <p:spPr bwMode="auto">
          <a:xfrm>
            <a:off x="5957888" y="28495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61" name="Line 31"/>
          <p:cNvSpPr>
            <a:spLocks noChangeShapeType="1"/>
          </p:cNvSpPr>
          <p:nvPr/>
        </p:nvSpPr>
        <p:spPr bwMode="auto">
          <a:xfrm>
            <a:off x="6553200" y="28495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62" name="Text Box 32"/>
          <p:cNvSpPr txBox="1">
            <a:spLocks noChangeArrowheads="1"/>
          </p:cNvSpPr>
          <p:nvPr/>
        </p:nvSpPr>
        <p:spPr bwMode="auto">
          <a:xfrm>
            <a:off x="3429000" y="509428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63" name="Text Box 33"/>
          <p:cNvSpPr txBox="1">
            <a:spLocks noChangeArrowheads="1"/>
          </p:cNvSpPr>
          <p:nvPr/>
        </p:nvSpPr>
        <p:spPr bwMode="auto">
          <a:xfrm>
            <a:off x="4057650" y="5094288"/>
            <a:ext cx="595035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dirty="0" smtClean="0">
                <a:solidFill>
                  <a:srgbClr val="FF0000"/>
                </a:solidFill>
                <a:latin typeface="Times New Roman" pitchFamily="18" charset="0"/>
              </a:rPr>
              <a:t>9</a:t>
            </a:r>
            <a:r>
              <a:rPr lang="en-US" altLang="zh-CN" sz="3200" i="1" dirty="0" smtClean="0">
                <a:solidFill>
                  <a:srgbClr val="FF0000"/>
                </a:solidFill>
                <a:latin typeface="Times New Roman" pitchFamily="18" charset="0"/>
              </a:rPr>
              <a:t>3</a:t>
            </a:r>
            <a:endParaRPr lang="zh-CN" altLang="en-US" sz="3200" i="1" baseline="-250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73764" name="Text Box 34"/>
          <p:cNvSpPr txBox="1">
            <a:spLocks noChangeArrowheads="1"/>
          </p:cNvSpPr>
          <p:nvPr/>
        </p:nvSpPr>
        <p:spPr bwMode="auto">
          <a:xfrm>
            <a:off x="4667250" y="5094288"/>
            <a:ext cx="595035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dirty="0" smtClean="0">
                <a:solidFill>
                  <a:srgbClr val="FF3300"/>
                </a:solidFill>
                <a:latin typeface="Times New Roman" pitchFamily="18" charset="0"/>
              </a:rPr>
              <a:t>9</a:t>
            </a:r>
            <a:r>
              <a:rPr lang="en-US" altLang="zh-CN" sz="3200" i="1" dirty="0" smtClean="0">
                <a:solidFill>
                  <a:srgbClr val="FF3300"/>
                </a:solidFill>
                <a:latin typeface="Times New Roman" pitchFamily="18" charset="0"/>
              </a:rPr>
              <a:t>3</a:t>
            </a:r>
            <a:endParaRPr lang="zh-CN" altLang="en-US" sz="3200" i="1" baseline="-25000" dirty="0" smtClean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73765" name="Text Box 35"/>
          <p:cNvSpPr txBox="1">
            <a:spLocks noChangeArrowheads="1"/>
          </p:cNvSpPr>
          <p:nvPr/>
        </p:nvSpPr>
        <p:spPr bwMode="auto">
          <a:xfrm>
            <a:off x="5235575" y="5094288"/>
            <a:ext cx="595035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dirty="0" smtClean="0">
                <a:solidFill>
                  <a:srgbClr val="FF3300"/>
                </a:solidFill>
                <a:latin typeface="Times New Roman" pitchFamily="18" charset="0"/>
              </a:rPr>
              <a:t>9</a:t>
            </a:r>
            <a:r>
              <a:rPr lang="en-US" altLang="zh-CN" sz="3200" i="1" dirty="0" smtClean="0">
                <a:solidFill>
                  <a:srgbClr val="FF3300"/>
                </a:solidFill>
                <a:latin typeface="Times New Roman" pitchFamily="18" charset="0"/>
              </a:rPr>
              <a:t>6</a:t>
            </a:r>
            <a:endParaRPr lang="zh-CN" altLang="en-US" sz="3200" i="1" baseline="-25000" dirty="0" smtClean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73766" name="Text Box 36"/>
          <p:cNvSpPr txBox="1">
            <a:spLocks noChangeArrowheads="1"/>
          </p:cNvSpPr>
          <p:nvPr/>
        </p:nvSpPr>
        <p:spPr bwMode="auto">
          <a:xfrm>
            <a:off x="5810250" y="5094288"/>
            <a:ext cx="595035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dirty="0" smtClean="0">
                <a:solidFill>
                  <a:srgbClr val="FF3300"/>
                </a:solidFill>
                <a:latin typeface="Times New Roman" pitchFamily="18" charset="0"/>
              </a:rPr>
              <a:t>9</a:t>
            </a:r>
            <a:r>
              <a:rPr lang="en-US" altLang="zh-CN" sz="3200" i="1" dirty="0" smtClean="0">
                <a:solidFill>
                  <a:srgbClr val="FF3300"/>
                </a:solidFill>
                <a:latin typeface="Times New Roman" pitchFamily="18" charset="0"/>
              </a:rPr>
              <a:t>6</a:t>
            </a:r>
            <a:endParaRPr lang="zh-CN" altLang="en-US" sz="3200" i="1" baseline="-25000" dirty="0" smtClean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73767" name="Text Box 37"/>
          <p:cNvSpPr txBox="1">
            <a:spLocks noChangeArrowheads="1"/>
          </p:cNvSpPr>
          <p:nvPr/>
        </p:nvSpPr>
        <p:spPr bwMode="auto">
          <a:xfrm>
            <a:off x="6419850" y="5094288"/>
            <a:ext cx="595035" cy="58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dirty="0" smtClean="0">
                <a:solidFill>
                  <a:srgbClr val="FF3300"/>
                </a:solidFill>
                <a:latin typeface="Times New Roman" pitchFamily="18" charset="0"/>
              </a:rPr>
              <a:t>9</a:t>
            </a:r>
            <a:r>
              <a:rPr lang="en-US" altLang="zh-CN" sz="3200" i="1" dirty="0" smtClean="0">
                <a:solidFill>
                  <a:srgbClr val="FF3300"/>
                </a:solidFill>
                <a:latin typeface="Times New Roman" pitchFamily="18" charset="0"/>
              </a:rPr>
              <a:t>9</a:t>
            </a:r>
            <a:endParaRPr lang="zh-CN" altLang="en-US" sz="3200" i="1" baseline="-25000" dirty="0" smtClean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73768" name="Text Box 38"/>
          <p:cNvSpPr txBox="1">
            <a:spLocks noChangeArrowheads="1"/>
          </p:cNvSpPr>
          <p:nvPr/>
        </p:nvSpPr>
        <p:spPr bwMode="auto">
          <a:xfrm>
            <a:off x="6978650" y="5059363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smtClean="0">
                <a:solidFill>
                  <a:srgbClr val="FF3300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73769" name="Line 39"/>
          <p:cNvSpPr>
            <a:spLocks noChangeShapeType="1"/>
          </p:cNvSpPr>
          <p:nvPr/>
        </p:nvSpPr>
        <p:spPr bwMode="auto">
          <a:xfrm>
            <a:off x="3733800" y="42211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0" name="Line 40"/>
          <p:cNvSpPr>
            <a:spLocks noChangeShapeType="1"/>
          </p:cNvSpPr>
          <p:nvPr/>
        </p:nvSpPr>
        <p:spPr bwMode="auto">
          <a:xfrm>
            <a:off x="4267200" y="42211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1" name="Line 41"/>
          <p:cNvSpPr>
            <a:spLocks noChangeShapeType="1"/>
          </p:cNvSpPr>
          <p:nvPr/>
        </p:nvSpPr>
        <p:spPr bwMode="auto">
          <a:xfrm>
            <a:off x="4876800" y="437356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2" name="Line 42"/>
          <p:cNvSpPr>
            <a:spLocks noChangeShapeType="1"/>
          </p:cNvSpPr>
          <p:nvPr/>
        </p:nvSpPr>
        <p:spPr bwMode="auto">
          <a:xfrm>
            <a:off x="5410200" y="42211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3" name="Line 43"/>
          <p:cNvSpPr>
            <a:spLocks noChangeShapeType="1"/>
          </p:cNvSpPr>
          <p:nvPr/>
        </p:nvSpPr>
        <p:spPr bwMode="auto">
          <a:xfrm>
            <a:off x="5943600" y="42211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4" name="Line 44"/>
          <p:cNvSpPr>
            <a:spLocks noChangeShapeType="1"/>
          </p:cNvSpPr>
          <p:nvPr/>
        </p:nvSpPr>
        <p:spPr bwMode="auto">
          <a:xfrm>
            <a:off x="6553200" y="42211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5" name="Freeform 45"/>
          <p:cNvSpPr>
            <a:spLocks/>
          </p:cNvSpPr>
          <p:nvPr/>
        </p:nvSpPr>
        <p:spPr bwMode="auto">
          <a:xfrm>
            <a:off x="3810000" y="4970463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6" name="Freeform 46"/>
          <p:cNvSpPr>
            <a:spLocks/>
          </p:cNvSpPr>
          <p:nvPr/>
        </p:nvSpPr>
        <p:spPr bwMode="auto">
          <a:xfrm>
            <a:off x="4419600" y="4983163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7" name="Freeform 47"/>
          <p:cNvSpPr>
            <a:spLocks/>
          </p:cNvSpPr>
          <p:nvPr/>
        </p:nvSpPr>
        <p:spPr bwMode="auto">
          <a:xfrm>
            <a:off x="4953000" y="4970463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8" name="Freeform 48"/>
          <p:cNvSpPr>
            <a:spLocks/>
          </p:cNvSpPr>
          <p:nvPr/>
        </p:nvSpPr>
        <p:spPr bwMode="auto">
          <a:xfrm>
            <a:off x="5486400" y="4983163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79" name="Freeform 49"/>
          <p:cNvSpPr>
            <a:spLocks/>
          </p:cNvSpPr>
          <p:nvPr/>
        </p:nvSpPr>
        <p:spPr bwMode="auto">
          <a:xfrm>
            <a:off x="6096000" y="4970463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80" name="Line 50"/>
          <p:cNvSpPr>
            <a:spLocks noChangeShapeType="1"/>
          </p:cNvSpPr>
          <p:nvPr/>
        </p:nvSpPr>
        <p:spPr bwMode="auto">
          <a:xfrm>
            <a:off x="8153400" y="33067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81" name="Line 51"/>
          <p:cNvSpPr>
            <a:spLocks noChangeShapeType="1"/>
          </p:cNvSpPr>
          <p:nvPr/>
        </p:nvSpPr>
        <p:spPr bwMode="auto">
          <a:xfrm>
            <a:off x="7772400" y="3382963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82" name="Text Box 52"/>
          <p:cNvSpPr txBox="1">
            <a:spLocks noChangeArrowheads="1"/>
          </p:cNvSpPr>
          <p:nvPr/>
        </p:nvSpPr>
        <p:spPr bwMode="auto">
          <a:xfrm>
            <a:off x="7985125" y="2890838"/>
            <a:ext cx="3651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73783" name="Text Box 53"/>
          <p:cNvSpPr txBox="1">
            <a:spLocks noChangeArrowheads="1"/>
          </p:cNvSpPr>
          <p:nvPr/>
        </p:nvSpPr>
        <p:spPr bwMode="auto">
          <a:xfrm>
            <a:off x="7604125" y="2967038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73784" name="Text Box 54"/>
          <p:cNvSpPr txBox="1">
            <a:spLocks noChangeArrowheads="1"/>
          </p:cNvSpPr>
          <p:nvPr/>
        </p:nvSpPr>
        <p:spPr bwMode="auto">
          <a:xfrm>
            <a:off x="7832725" y="3652838"/>
            <a:ext cx="7032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a-b</a:t>
            </a:r>
          </a:p>
        </p:txBody>
      </p:sp>
      <p:sp>
        <p:nvSpPr>
          <p:cNvPr id="73785" name="Line 55"/>
          <p:cNvSpPr>
            <a:spLocks noChangeShapeType="1"/>
          </p:cNvSpPr>
          <p:nvPr/>
        </p:nvSpPr>
        <p:spPr bwMode="auto">
          <a:xfrm>
            <a:off x="8169275" y="4789488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86" name="Text Box 56"/>
          <p:cNvSpPr txBox="1">
            <a:spLocks noChangeArrowheads="1"/>
          </p:cNvSpPr>
          <p:nvPr/>
        </p:nvSpPr>
        <p:spPr bwMode="auto">
          <a:xfrm>
            <a:off x="8001000" y="4373563"/>
            <a:ext cx="3651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73787" name="Text Box 57"/>
          <p:cNvSpPr txBox="1">
            <a:spLocks noChangeArrowheads="1"/>
          </p:cNvSpPr>
          <p:nvPr/>
        </p:nvSpPr>
        <p:spPr bwMode="auto">
          <a:xfrm>
            <a:off x="7543800" y="4983163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73788" name="Text Box 58"/>
          <p:cNvSpPr txBox="1">
            <a:spLocks noChangeArrowheads="1"/>
          </p:cNvSpPr>
          <p:nvPr/>
        </p:nvSpPr>
        <p:spPr bwMode="auto">
          <a:xfrm>
            <a:off x="7848600" y="5135563"/>
            <a:ext cx="7969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a+b</a:t>
            </a:r>
          </a:p>
        </p:txBody>
      </p:sp>
      <p:sp>
        <p:nvSpPr>
          <p:cNvPr id="73789" name="Freeform 59"/>
          <p:cNvSpPr>
            <a:spLocks/>
          </p:cNvSpPr>
          <p:nvPr/>
        </p:nvSpPr>
        <p:spPr bwMode="auto">
          <a:xfrm>
            <a:off x="7696200" y="5046663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3790" name="Text Box 60"/>
          <p:cNvSpPr txBox="1">
            <a:spLocks noChangeArrowheads="1"/>
          </p:cNvSpPr>
          <p:nvPr/>
        </p:nvSpPr>
        <p:spPr bwMode="auto">
          <a:xfrm>
            <a:off x="4324350" y="1697038"/>
            <a:ext cx="3067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error caused by quantization</a:t>
            </a:r>
          </a:p>
        </p:txBody>
      </p:sp>
      <p:sp>
        <p:nvSpPr>
          <p:cNvPr id="73791" name="Text Box 61"/>
          <p:cNvSpPr txBox="1">
            <a:spLocks noChangeArrowheads="1"/>
          </p:cNvSpPr>
          <p:nvPr/>
        </p:nvSpPr>
        <p:spPr bwMode="auto">
          <a:xfrm>
            <a:off x="3790950" y="15446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FF3300"/>
                </a:solidFill>
                <a:latin typeface="Times New Roman" pitchFamily="18" charset="0"/>
              </a:rPr>
              <a:t>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92" name="Text Box 62"/>
          <p:cNvSpPr txBox="1">
            <a:spLocks noChangeArrowheads="1"/>
          </p:cNvSpPr>
          <p:nvPr/>
        </p:nvSpPr>
        <p:spPr bwMode="auto">
          <a:xfrm>
            <a:off x="2876550" y="1544638"/>
            <a:ext cx="531813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-1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93" name="Line 63"/>
          <p:cNvSpPr>
            <a:spLocks noChangeShapeType="1"/>
          </p:cNvSpPr>
          <p:nvPr/>
        </p:nvSpPr>
        <p:spPr bwMode="auto">
          <a:xfrm>
            <a:off x="3409950" y="184943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800574"/>
              </p:ext>
            </p:extLst>
          </p:nvPr>
        </p:nvGraphicFramePr>
        <p:xfrm>
          <a:off x="1881565" y="3121025"/>
          <a:ext cx="169862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4" name="公式" r:id="rId3" imgW="1028520" imgH="457200" progId="Equation.3">
                  <p:embed/>
                </p:oleObj>
              </mc:Choice>
              <mc:Fallback>
                <p:oleObj name="公式" r:id="rId3" imgW="1028520" imgH="457200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565" y="3121025"/>
                        <a:ext cx="169862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376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5CB9854-A5D9-45E1-952E-08BF535FD6C5}" type="slidenum">
              <a:rPr lang="zh-CN" altLang="en-US" smtClean="0">
                <a:solidFill>
                  <a:srgbClr val="000000"/>
                </a:solidFill>
              </a:rPr>
              <a:pPr eaLnBrk="1" hangingPunct="1"/>
              <a:t>42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smtClean="0"/>
              <a:t>Closed-loop DPCM</a:t>
            </a:r>
          </a:p>
        </p:txBody>
      </p:sp>
      <p:sp>
        <p:nvSpPr>
          <p:cNvPr id="74757" name="Text Box 60"/>
          <p:cNvSpPr txBox="1">
            <a:spLocks noChangeArrowheads="1"/>
          </p:cNvSpPr>
          <p:nvPr/>
        </p:nvSpPr>
        <p:spPr bwMode="auto">
          <a:xfrm>
            <a:off x="1889125" y="19050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rgbClr val="000000"/>
                </a:solidFill>
              </a:rPr>
              <a:t>_</a:t>
            </a:r>
          </a:p>
        </p:txBody>
      </p:sp>
      <p:sp>
        <p:nvSpPr>
          <p:cNvPr id="74758" name="Oval 61"/>
          <p:cNvSpPr>
            <a:spLocks noChangeArrowheads="1"/>
          </p:cNvSpPr>
          <p:nvPr/>
        </p:nvSpPr>
        <p:spPr bwMode="auto">
          <a:xfrm>
            <a:off x="1905000" y="2057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59" name="Line 62"/>
          <p:cNvSpPr>
            <a:spLocks noChangeShapeType="1"/>
          </p:cNvSpPr>
          <p:nvPr/>
        </p:nvSpPr>
        <p:spPr bwMode="auto">
          <a:xfrm>
            <a:off x="1447800" y="2209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60" name="Line 63"/>
          <p:cNvSpPr>
            <a:spLocks noChangeShapeType="1"/>
          </p:cNvSpPr>
          <p:nvPr/>
        </p:nvSpPr>
        <p:spPr bwMode="auto">
          <a:xfrm>
            <a:off x="3200400" y="22098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61" name="Line 64"/>
          <p:cNvSpPr>
            <a:spLocks noChangeShapeType="1"/>
          </p:cNvSpPr>
          <p:nvPr/>
        </p:nvSpPr>
        <p:spPr bwMode="auto">
          <a:xfrm>
            <a:off x="3657600" y="2209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62" name="Text Box 65"/>
          <p:cNvSpPr txBox="1">
            <a:spLocks noChangeArrowheads="1"/>
          </p:cNvSpPr>
          <p:nvPr/>
        </p:nvSpPr>
        <p:spPr bwMode="auto">
          <a:xfrm>
            <a:off x="3489325" y="2605088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74763" name="Oval 66"/>
          <p:cNvSpPr>
            <a:spLocks noChangeArrowheads="1"/>
          </p:cNvSpPr>
          <p:nvPr/>
        </p:nvSpPr>
        <p:spPr bwMode="auto">
          <a:xfrm>
            <a:off x="3505200" y="264477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64" name="Text Box 67"/>
          <p:cNvSpPr txBox="1">
            <a:spLocks noChangeArrowheads="1"/>
          </p:cNvSpPr>
          <p:nvPr/>
        </p:nvSpPr>
        <p:spPr bwMode="auto">
          <a:xfrm>
            <a:off x="2651125" y="2627313"/>
            <a:ext cx="3587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74765" name="Line 68"/>
          <p:cNvSpPr>
            <a:spLocks noChangeShapeType="1"/>
          </p:cNvSpPr>
          <p:nvPr/>
        </p:nvSpPr>
        <p:spPr bwMode="auto">
          <a:xfrm flipV="1">
            <a:off x="2057400" y="23622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66" name="Line 69"/>
          <p:cNvSpPr>
            <a:spLocks noChangeShapeType="1"/>
          </p:cNvSpPr>
          <p:nvPr/>
        </p:nvSpPr>
        <p:spPr bwMode="auto">
          <a:xfrm>
            <a:off x="2057400" y="34290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67" name="Line 70"/>
          <p:cNvSpPr>
            <a:spLocks noChangeShapeType="1"/>
          </p:cNvSpPr>
          <p:nvPr/>
        </p:nvSpPr>
        <p:spPr bwMode="auto">
          <a:xfrm flipV="1">
            <a:off x="3657600" y="2971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68" name="Line 71"/>
          <p:cNvSpPr>
            <a:spLocks noChangeShapeType="1"/>
          </p:cNvSpPr>
          <p:nvPr/>
        </p:nvSpPr>
        <p:spPr bwMode="auto">
          <a:xfrm flipH="1">
            <a:off x="3048000" y="2819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69" name="Line 72"/>
          <p:cNvSpPr>
            <a:spLocks noChangeShapeType="1"/>
          </p:cNvSpPr>
          <p:nvPr/>
        </p:nvSpPr>
        <p:spPr bwMode="auto">
          <a:xfrm flipH="1">
            <a:off x="2057400" y="2819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70" name="Text Box 73"/>
          <p:cNvSpPr txBox="1">
            <a:spLocks noChangeArrowheads="1"/>
          </p:cNvSpPr>
          <p:nvPr/>
        </p:nvSpPr>
        <p:spPr bwMode="auto">
          <a:xfrm>
            <a:off x="1219200" y="1843088"/>
            <a:ext cx="382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71" name="Text Box 74"/>
          <p:cNvSpPr txBox="1">
            <a:spLocks noChangeArrowheads="1"/>
          </p:cNvSpPr>
          <p:nvPr/>
        </p:nvSpPr>
        <p:spPr bwMode="auto">
          <a:xfrm>
            <a:off x="3046413" y="2452688"/>
            <a:ext cx="3825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72" name="Text Box 75"/>
          <p:cNvSpPr txBox="1">
            <a:spLocks noChangeArrowheads="1"/>
          </p:cNvSpPr>
          <p:nvPr/>
        </p:nvSpPr>
        <p:spPr bwMode="auto">
          <a:xfrm>
            <a:off x="2133600" y="2438400"/>
            <a:ext cx="517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n-1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73" name="Text Box 76"/>
          <p:cNvSpPr txBox="1">
            <a:spLocks noChangeArrowheads="1"/>
          </p:cNvSpPr>
          <p:nvPr/>
        </p:nvSpPr>
        <p:spPr bwMode="auto">
          <a:xfrm>
            <a:off x="2209800" y="18288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74" name="Text Box 77"/>
          <p:cNvSpPr txBox="1">
            <a:spLocks noChangeArrowheads="1"/>
          </p:cNvSpPr>
          <p:nvPr/>
        </p:nvSpPr>
        <p:spPr bwMode="auto">
          <a:xfrm>
            <a:off x="3733800" y="2833688"/>
            <a:ext cx="517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n-1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75" name="Text Box 78"/>
          <p:cNvSpPr txBox="1">
            <a:spLocks noChangeArrowheads="1"/>
          </p:cNvSpPr>
          <p:nvPr/>
        </p:nvSpPr>
        <p:spPr bwMode="auto">
          <a:xfrm>
            <a:off x="5791200" y="1995488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mtClean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74776" name="Oval 79"/>
          <p:cNvSpPr>
            <a:spLocks noChangeArrowheads="1"/>
          </p:cNvSpPr>
          <p:nvPr/>
        </p:nvSpPr>
        <p:spPr bwMode="auto">
          <a:xfrm>
            <a:off x="5807075" y="2035175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77" name="Line 80"/>
          <p:cNvSpPr>
            <a:spLocks noChangeShapeType="1"/>
          </p:cNvSpPr>
          <p:nvPr/>
        </p:nvSpPr>
        <p:spPr bwMode="auto">
          <a:xfrm flipV="1">
            <a:off x="5959475" y="2362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78" name="Line 82"/>
          <p:cNvSpPr>
            <a:spLocks noChangeShapeType="1"/>
          </p:cNvSpPr>
          <p:nvPr/>
        </p:nvSpPr>
        <p:spPr bwMode="auto">
          <a:xfrm>
            <a:off x="5334000" y="2209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79" name="Line 83"/>
          <p:cNvSpPr>
            <a:spLocks noChangeShapeType="1"/>
          </p:cNvSpPr>
          <p:nvPr/>
        </p:nvSpPr>
        <p:spPr bwMode="auto">
          <a:xfrm>
            <a:off x="6172200" y="2209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80" name="Line 84"/>
          <p:cNvSpPr>
            <a:spLocks noChangeShapeType="1"/>
          </p:cNvSpPr>
          <p:nvPr/>
        </p:nvSpPr>
        <p:spPr bwMode="auto">
          <a:xfrm>
            <a:off x="5943600" y="2819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81" name="Line 85"/>
          <p:cNvSpPr>
            <a:spLocks noChangeShapeType="1"/>
          </p:cNvSpPr>
          <p:nvPr/>
        </p:nvSpPr>
        <p:spPr bwMode="auto">
          <a:xfrm flipV="1">
            <a:off x="7162800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82" name="Text Box 86"/>
          <p:cNvSpPr txBox="1">
            <a:spLocks noChangeArrowheads="1"/>
          </p:cNvSpPr>
          <p:nvPr/>
        </p:nvSpPr>
        <p:spPr bwMode="auto">
          <a:xfrm>
            <a:off x="5181600" y="18288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83" name="Text Box 87"/>
          <p:cNvSpPr txBox="1">
            <a:spLocks noChangeArrowheads="1"/>
          </p:cNvSpPr>
          <p:nvPr/>
        </p:nvSpPr>
        <p:spPr bwMode="auto">
          <a:xfrm>
            <a:off x="6248400" y="18288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84" name="Text Box 88"/>
          <p:cNvSpPr txBox="1">
            <a:spLocks noChangeArrowheads="1"/>
          </p:cNvSpPr>
          <p:nvPr/>
        </p:nvSpPr>
        <p:spPr bwMode="auto">
          <a:xfrm>
            <a:off x="6423025" y="2590800"/>
            <a:ext cx="3587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74785" name="Line 89"/>
          <p:cNvSpPr>
            <a:spLocks noChangeShapeType="1"/>
          </p:cNvSpPr>
          <p:nvPr/>
        </p:nvSpPr>
        <p:spPr bwMode="auto">
          <a:xfrm>
            <a:off x="6781800" y="2819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86" name="Text Box 90"/>
          <p:cNvSpPr txBox="1">
            <a:spLocks noChangeArrowheads="1"/>
          </p:cNvSpPr>
          <p:nvPr/>
        </p:nvSpPr>
        <p:spPr bwMode="auto">
          <a:xfrm>
            <a:off x="2270125" y="3541713"/>
            <a:ext cx="103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Encoder</a:t>
            </a:r>
          </a:p>
        </p:txBody>
      </p:sp>
      <p:sp>
        <p:nvSpPr>
          <p:cNvPr id="74787" name="Text Box 91"/>
          <p:cNvSpPr txBox="1">
            <a:spLocks noChangeArrowheads="1"/>
          </p:cNvSpPr>
          <p:nvPr/>
        </p:nvSpPr>
        <p:spPr bwMode="auto">
          <a:xfrm>
            <a:off x="6172200" y="3200400"/>
            <a:ext cx="1047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Decoder</a:t>
            </a:r>
          </a:p>
        </p:txBody>
      </p:sp>
      <p:sp>
        <p:nvSpPr>
          <p:cNvPr id="74788" name="Line 92"/>
          <p:cNvSpPr>
            <a:spLocks noChangeShapeType="1"/>
          </p:cNvSpPr>
          <p:nvPr/>
        </p:nvSpPr>
        <p:spPr bwMode="auto">
          <a:xfrm>
            <a:off x="4495800" y="22098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89" name="Text Box 93"/>
          <p:cNvSpPr txBox="1">
            <a:spLocks noChangeArrowheads="1"/>
          </p:cNvSpPr>
          <p:nvPr/>
        </p:nvSpPr>
        <p:spPr bwMode="auto">
          <a:xfrm>
            <a:off x="2819400" y="1981200"/>
            <a:ext cx="3714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FF3300"/>
                </a:solidFill>
              </a:rPr>
              <a:t>Q</a:t>
            </a:r>
          </a:p>
        </p:txBody>
      </p:sp>
      <p:sp>
        <p:nvSpPr>
          <p:cNvPr id="74790" name="Line 94"/>
          <p:cNvSpPr>
            <a:spLocks noChangeShapeType="1"/>
          </p:cNvSpPr>
          <p:nvPr/>
        </p:nvSpPr>
        <p:spPr bwMode="auto">
          <a:xfrm>
            <a:off x="2209800" y="22098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4791" name="Text Box 95"/>
          <p:cNvSpPr txBox="1">
            <a:spLocks noChangeArrowheads="1"/>
          </p:cNvSpPr>
          <p:nvPr/>
        </p:nvSpPr>
        <p:spPr bwMode="auto">
          <a:xfrm>
            <a:off x="5181600" y="1766888"/>
            <a:ext cx="292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4792" name="Text Box 96"/>
          <p:cNvSpPr txBox="1">
            <a:spLocks noChangeArrowheads="1"/>
          </p:cNvSpPr>
          <p:nvPr/>
        </p:nvSpPr>
        <p:spPr bwMode="auto">
          <a:xfrm>
            <a:off x="3581400" y="1792288"/>
            <a:ext cx="382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y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93" name="Text Box 97"/>
          <p:cNvSpPr txBox="1">
            <a:spLocks noChangeArrowheads="1"/>
          </p:cNvSpPr>
          <p:nvPr/>
        </p:nvSpPr>
        <p:spPr bwMode="auto">
          <a:xfrm>
            <a:off x="3594100" y="1690688"/>
            <a:ext cx="292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4794" name="Text Box 98"/>
          <p:cNvSpPr txBox="1">
            <a:spLocks noChangeArrowheads="1"/>
          </p:cNvSpPr>
          <p:nvPr/>
        </p:nvSpPr>
        <p:spPr bwMode="auto">
          <a:xfrm>
            <a:off x="3060700" y="2376488"/>
            <a:ext cx="292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4795" name="Text Box 99"/>
          <p:cNvSpPr txBox="1">
            <a:spLocks noChangeArrowheads="1"/>
          </p:cNvSpPr>
          <p:nvPr/>
        </p:nvSpPr>
        <p:spPr bwMode="auto">
          <a:xfrm>
            <a:off x="2146300" y="2362200"/>
            <a:ext cx="29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4796" name="Text Box 100"/>
          <p:cNvSpPr txBox="1">
            <a:spLocks noChangeArrowheads="1"/>
          </p:cNvSpPr>
          <p:nvPr/>
        </p:nvSpPr>
        <p:spPr bwMode="auto">
          <a:xfrm>
            <a:off x="6261100" y="1752600"/>
            <a:ext cx="29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grpSp>
        <p:nvGrpSpPr>
          <p:cNvPr id="74797" name="Group 102"/>
          <p:cNvGrpSpPr>
            <a:grpSpLocks/>
          </p:cNvGrpSpPr>
          <p:nvPr/>
        </p:nvGrpSpPr>
        <p:grpSpPr bwMode="auto">
          <a:xfrm>
            <a:off x="5943600" y="2224088"/>
            <a:ext cx="517525" cy="442912"/>
            <a:chOff x="3744" y="1401"/>
            <a:chExt cx="326" cy="279"/>
          </a:xfrm>
        </p:grpSpPr>
        <p:sp>
          <p:nvSpPr>
            <p:cNvPr id="74806" name="Text Box 81"/>
            <p:cNvSpPr txBox="1">
              <a:spLocks noChangeArrowheads="1"/>
            </p:cNvSpPr>
            <p:nvPr/>
          </p:nvSpPr>
          <p:spPr bwMode="auto">
            <a:xfrm>
              <a:off x="3744" y="1449"/>
              <a:ext cx="32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x</a:t>
              </a:r>
              <a:r>
                <a:rPr lang="en-US" altLang="zh-CN" baseline="-25000" smtClean="0">
                  <a:solidFill>
                    <a:srgbClr val="000000"/>
                  </a:solidFill>
                </a:rPr>
                <a:t>n-1</a:t>
              </a:r>
              <a:endParaRPr lang="en-US" altLang="zh-CN" smtClean="0">
                <a:solidFill>
                  <a:srgbClr val="000000"/>
                </a:solidFill>
              </a:endParaRPr>
            </a:p>
          </p:txBody>
        </p:sp>
        <p:sp>
          <p:nvSpPr>
            <p:cNvPr id="74807" name="Text Box 101"/>
            <p:cNvSpPr txBox="1">
              <a:spLocks noChangeArrowheads="1"/>
            </p:cNvSpPr>
            <p:nvPr/>
          </p:nvSpPr>
          <p:spPr bwMode="auto">
            <a:xfrm>
              <a:off x="3744" y="1401"/>
              <a:ext cx="1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mtClean="0">
                  <a:solidFill>
                    <a:srgbClr val="000000"/>
                  </a:solidFill>
                </a:rPr>
                <a:t>^</a:t>
              </a:r>
            </a:p>
          </p:txBody>
        </p:sp>
      </p:grpSp>
      <p:sp>
        <p:nvSpPr>
          <p:cNvPr id="74798" name="Text Box 103"/>
          <p:cNvSpPr txBox="1">
            <a:spLocks noChangeArrowheads="1"/>
          </p:cNvSpPr>
          <p:nvPr/>
        </p:nvSpPr>
        <p:spPr bwMode="auto">
          <a:xfrm>
            <a:off x="3733800" y="2743200"/>
            <a:ext cx="29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4799" name="Text Box 104"/>
          <p:cNvSpPr txBox="1">
            <a:spLocks noChangeArrowheads="1"/>
          </p:cNvSpPr>
          <p:nvPr/>
        </p:nvSpPr>
        <p:spPr bwMode="auto">
          <a:xfrm>
            <a:off x="1828800" y="3962400"/>
            <a:ext cx="5394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r>
              <a:rPr lang="en-US" altLang="zh-CN" smtClean="0">
                <a:solidFill>
                  <a:srgbClr val="000000"/>
                </a:solidFill>
              </a:rPr>
              <a:t>,y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r>
              <a:rPr lang="en-US" altLang="zh-CN" smtClean="0">
                <a:solidFill>
                  <a:srgbClr val="000000"/>
                </a:solidFill>
              </a:rPr>
              <a:t>: unquantized samples and prediction residues</a:t>
            </a:r>
          </a:p>
        </p:txBody>
      </p:sp>
      <p:sp>
        <p:nvSpPr>
          <p:cNvPr id="74800" name="Text Box 105"/>
          <p:cNvSpPr txBox="1">
            <a:spLocks noChangeArrowheads="1"/>
          </p:cNvSpPr>
          <p:nvPr/>
        </p:nvSpPr>
        <p:spPr bwMode="auto">
          <a:xfrm>
            <a:off x="1828800" y="4357688"/>
            <a:ext cx="6080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X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r>
              <a:rPr lang="en-US" altLang="zh-CN" smtClean="0">
                <a:solidFill>
                  <a:srgbClr val="000000"/>
                </a:solidFill>
              </a:rPr>
              <a:t>,y</a:t>
            </a:r>
            <a:r>
              <a:rPr lang="en-US" altLang="zh-CN" baseline="-25000" smtClean="0">
                <a:solidFill>
                  <a:srgbClr val="000000"/>
                </a:solidFill>
              </a:rPr>
              <a:t>n</a:t>
            </a:r>
            <a:r>
              <a:rPr lang="en-US" altLang="zh-CN" smtClean="0">
                <a:solidFill>
                  <a:srgbClr val="000000"/>
                </a:solidFill>
              </a:rPr>
              <a:t>: decoded samples and quantized prediction residues</a:t>
            </a:r>
          </a:p>
        </p:txBody>
      </p:sp>
      <p:sp>
        <p:nvSpPr>
          <p:cNvPr id="74801" name="Text Box 106"/>
          <p:cNvSpPr txBox="1">
            <a:spLocks noChangeArrowheads="1"/>
          </p:cNvSpPr>
          <p:nvPr/>
        </p:nvSpPr>
        <p:spPr bwMode="auto">
          <a:xfrm>
            <a:off x="1841500" y="4267200"/>
            <a:ext cx="29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4802" name="Text Box 107"/>
          <p:cNvSpPr txBox="1">
            <a:spLocks noChangeArrowheads="1"/>
          </p:cNvSpPr>
          <p:nvPr/>
        </p:nvSpPr>
        <p:spPr bwMode="auto">
          <a:xfrm>
            <a:off x="2133600" y="4281488"/>
            <a:ext cx="292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74803" name="Text Box 108"/>
          <p:cNvSpPr txBox="1">
            <a:spLocks noChangeArrowheads="1"/>
          </p:cNvSpPr>
          <p:nvPr/>
        </p:nvSpPr>
        <p:spPr bwMode="auto">
          <a:xfrm>
            <a:off x="1279525" y="483711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u="sng" smtClean="0">
                <a:solidFill>
                  <a:srgbClr val="000000"/>
                </a:solidFill>
              </a:rPr>
              <a:t>Notes:</a:t>
            </a:r>
          </a:p>
        </p:txBody>
      </p:sp>
      <p:sp>
        <p:nvSpPr>
          <p:cNvPr id="74804" name="Text Box 110"/>
          <p:cNvSpPr txBox="1">
            <a:spLocks noChangeArrowheads="1"/>
          </p:cNvSpPr>
          <p:nvPr/>
        </p:nvSpPr>
        <p:spPr bwMode="auto">
          <a:xfrm>
            <a:off x="2057400" y="4876800"/>
            <a:ext cx="5216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sym typeface="Symbol" pitchFamily="18" charset="2"/>
              </a:rPr>
              <a:t> </a:t>
            </a:r>
            <a:r>
              <a:rPr lang="en-US" altLang="zh-CN" smtClean="0">
                <a:solidFill>
                  <a:srgbClr val="000000"/>
                </a:solidFill>
              </a:rPr>
              <a:t>Prediction is based on the past decoded sample</a:t>
            </a:r>
          </a:p>
        </p:txBody>
      </p:sp>
      <p:sp>
        <p:nvSpPr>
          <p:cNvPr id="74805" name="Text Box 111"/>
          <p:cNvSpPr txBox="1">
            <a:spLocks noChangeArrowheads="1"/>
          </p:cNvSpPr>
          <p:nvPr/>
        </p:nvSpPr>
        <p:spPr bwMode="auto">
          <a:xfrm>
            <a:off x="2057400" y="5405438"/>
            <a:ext cx="4937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  <a:sym typeface="Symbol" pitchFamily="18" charset="2"/>
              </a:rPr>
              <a:t> </a:t>
            </a:r>
            <a:r>
              <a:rPr lang="en-US" altLang="zh-CN" smtClean="0">
                <a:solidFill>
                  <a:srgbClr val="000000"/>
                </a:solidFill>
              </a:rPr>
              <a:t>Quantization is located </a:t>
            </a:r>
            <a:r>
              <a:rPr lang="en-US" altLang="zh-CN" smtClean="0">
                <a:solidFill>
                  <a:srgbClr val="FF3300"/>
                </a:solidFill>
              </a:rPr>
              <a:t>inside</a:t>
            </a:r>
            <a:r>
              <a:rPr lang="en-US" altLang="zh-CN" smtClean="0">
                <a:solidFill>
                  <a:srgbClr val="000000"/>
                </a:solidFill>
              </a:rPr>
              <a:t> the DPCM loop</a:t>
            </a:r>
          </a:p>
        </p:txBody>
      </p:sp>
    </p:spTree>
    <p:extLst>
      <p:ext uri="{BB962C8B-B14F-4D97-AF65-F5344CB8AC3E}">
        <p14:creationId xmlns:p14="http://schemas.microsoft.com/office/powerpoint/2010/main" val="225382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89827A72-6CEB-4D79-B746-B5B2F6D0380B}" type="slidenum">
              <a:rPr lang="zh-CN" altLang="en-US" smtClean="0">
                <a:solidFill>
                  <a:srgbClr val="000000"/>
                </a:solidFill>
              </a:rPr>
              <a:pPr eaLnBrk="1" hangingPunct="1"/>
              <a:t>43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3810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80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Numerical Example</a:t>
            </a:r>
          </a:p>
        </p:txBody>
      </p:sp>
      <p:sp>
        <p:nvSpPr>
          <p:cNvPr id="10246" name="Text Box 5"/>
          <p:cNvSpPr txBox="1">
            <a:spLocks noChangeArrowheads="1"/>
          </p:cNvSpPr>
          <p:nvPr/>
        </p:nvSpPr>
        <p:spPr bwMode="auto">
          <a:xfrm>
            <a:off x="3463925" y="11731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47" name="Text Box 6"/>
          <p:cNvSpPr txBox="1">
            <a:spLocks noChangeArrowheads="1"/>
          </p:cNvSpPr>
          <p:nvPr/>
        </p:nvSpPr>
        <p:spPr bwMode="auto">
          <a:xfrm>
            <a:off x="1524000" y="1143000"/>
            <a:ext cx="520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3200" baseline="-25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altLang="zh-CN" sz="3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1600200" y="2438400"/>
            <a:ext cx="520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3200" baseline="-25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altLang="zh-CN" sz="3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>
            <a:off x="1863725" y="185896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50" name="Text Box 11"/>
          <p:cNvSpPr txBox="1">
            <a:spLocks noChangeArrowheads="1"/>
          </p:cNvSpPr>
          <p:nvPr/>
        </p:nvSpPr>
        <p:spPr bwMode="auto">
          <a:xfrm>
            <a:off x="1600200" y="5334000"/>
            <a:ext cx="520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sz="3200" baseline="-25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altLang="zh-CN" sz="3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1" name="Text Box 12"/>
          <p:cNvSpPr txBox="1">
            <a:spLocks noChangeArrowheads="1"/>
          </p:cNvSpPr>
          <p:nvPr/>
        </p:nvSpPr>
        <p:spPr bwMode="auto">
          <a:xfrm>
            <a:off x="4032250" y="11731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92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2" name="Text Box 13"/>
          <p:cNvSpPr txBox="1">
            <a:spLocks noChangeArrowheads="1"/>
          </p:cNvSpPr>
          <p:nvPr/>
        </p:nvSpPr>
        <p:spPr bwMode="auto">
          <a:xfrm>
            <a:off x="4641850" y="11731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91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3" name="Text Box 14"/>
          <p:cNvSpPr txBox="1">
            <a:spLocks noChangeArrowheads="1"/>
          </p:cNvSpPr>
          <p:nvPr/>
        </p:nvSpPr>
        <p:spPr bwMode="auto">
          <a:xfrm>
            <a:off x="5210175" y="11731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93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4" name="Text Box 15"/>
          <p:cNvSpPr txBox="1">
            <a:spLocks noChangeArrowheads="1"/>
          </p:cNvSpPr>
          <p:nvPr/>
        </p:nvSpPr>
        <p:spPr bwMode="auto">
          <a:xfrm>
            <a:off x="5784850" y="11731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93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5" name="Text Box 16"/>
          <p:cNvSpPr txBox="1">
            <a:spLocks noChangeArrowheads="1"/>
          </p:cNvSpPr>
          <p:nvPr/>
        </p:nvSpPr>
        <p:spPr bwMode="auto">
          <a:xfrm>
            <a:off x="6394450" y="1173163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95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6" name="Text Box 17"/>
          <p:cNvSpPr txBox="1">
            <a:spLocks noChangeArrowheads="1"/>
          </p:cNvSpPr>
          <p:nvPr/>
        </p:nvSpPr>
        <p:spPr bwMode="auto">
          <a:xfrm>
            <a:off x="6953250" y="1138238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smtClean="0">
                <a:solidFill>
                  <a:srgbClr val="000000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10257" name="Text Box 18"/>
          <p:cNvSpPr txBox="1">
            <a:spLocks noChangeArrowheads="1"/>
          </p:cNvSpPr>
          <p:nvPr/>
        </p:nvSpPr>
        <p:spPr bwMode="auto">
          <a:xfrm>
            <a:off x="3463925" y="253523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8" name="Text Box 19"/>
          <p:cNvSpPr txBox="1">
            <a:spLocks noChangeArrowheads="1"/>
          </p:cNvSpPr>
          <p:nvPr/>
        </p:nvSpPr>
        <p:spPr bwMode="auto">
          <a:xfrm>
            <a:off x="4108450" y="25352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9" name="Text Box 20"/>
          <p:cNvSpPr txBox="1">
            <a:spLocks noChangeArrowheads="1"/>
          </p:cNvSpPr>
          <p:nvPr/>
        </p:nvSpPr>
        <p:spPr bwMode="auto">
          <a:xfrm>
            <a:off x="4641850" y="2535238"/>
            <a:ext cx="531813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i="1" smtClean="0">
                <a:solidFill>
                  <a:srgbClr val="000000"/>
                </a:solidFill>
                <a:latin typeface="Times New Roman" pitchFamily="18" charset="0"/>
              </a:rPr>
              <a:t>-2</a:t>
            </a:r>
            <a:endParaRPr lang="en-US" altLang="zh-CN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60" name="Text Box 21"/>
          <p:cNvSpPr txBox="1">
            <a:spLocks noChangeArrowheads="1"/>
          </p:cNvSpPr>
          <p:nvPr/>
        </p:nvSpPr>
        <p:spPr bwMode="auto">
          <a:xfrm>
            <a:off x="5210175" y="25352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i="1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lang="en-US" altLang="zh-CN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61" name="Text Box 22"/>
          <p:cNvSpPr txBox="1">
            <a:spLocks noChangeArrowheads="1"/>
          </p:cNvSpPr>
          <p:nvPr/>
        </p:nvSpPr>
        <p:spPr bwMode="auto">
          <a:xfrm>
            <a:off x="5784850" y="25352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62" name="Text Box 23"/>
          <p:cNvSpPr txBox="1">
            <a:spLocks noChangeArrowheads="1"/>
          </p:cNvSpPr>
          <p:nvPr/>
        </p:nvSpPr>
        <p:spPr bwMode="auto">
          <a:xfrm>
            <a:off x="6394450" y="25352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63" name="Line 24"/>
          <p:cNvSpPr>
            <a:spLocks noChangeShapeType="1"/>
          </p:cNvSpPr>
          <p:nvPr/>
        </p:nvSpPr>
        <p:spPr bwMode="auto">
          <a:xfrm flipV="1">
            <a:off x="3886200" y="3124200"/>
            <a:ext cx="381000" cy="2286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64" name="Line 30"/>
          <p:cNvSpPr>
            <a:spLocks noChangeShapeType="1"/>
          </p:cNvSpPr>
          <p:nvPr/>
        </p:nvSpPr>
        <p:spPr bwMode="auto">
          <a:xfrm>
            <a:off x="4911725" y="16303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65" name="Line 31"/>
          <p:cNvSpPr>
            <a:spLocks noChangeShapeType="1"/>
          </p:cNvSpPr>
          <p:nvPr/>
        </p:nvSpPr>
        <p:spPr bwMode="auto">
          <a:xfrm>
            <a:off x="5445125" y="16303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66" name="Line 32"/>
          <p:cNvSpPr>
            <a:spLocks noChangeShapeType="1"/>
          </p:cNvSpPr>
          <p:nvPr/>
        </p:nvSpPr>
        <p:spPr bwMode="auto">
          <a:xfrm>
            <a:off x="5992813" y="16303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67" name="Line 33"/>
          <p:cNvSpPr>
            <a:spLocks noChangeShapeType="1"/>
          </p:cNvSpPr>
          <p:nvPr/>
        </p:nvSpPr>
        <p:spPr bwMode="auto">
          <a:xfrm>
            <a:off x="6588125" y="163036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68" name="Text Box 34"/>
          <p:cNvSpPr txBox="1">
            <a:spLocks noChangeArrowheads="1"/>
          </p:cNvSpPr>
          <p:nvPr/>
        </p:nvSpPr>
        <p:spPr bwMode="auto">
          <a:xfrm>
            <a:off x="3429000" y="543083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69" name="Text Box 35"/>
          <p:cNvSpPr txBox="1">
            <a:spLocks noChangeArrowheads="1"/>
          </p:cNvSpPr>
          <p:nvPr/>
        </p:nvSpPr>
        <p:spPr bwMode="auto">
          <a:xfrm>
            <a:off x="4057650" y="543083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FF3300"/>
                </a:solidFill>
                <a:latin typeface="Times New Roman" pitchFamily="18" charset="0"/>
              </a:rPr>
              <a:t>9</a:t>
            </a:r>
            <a:r>
              <a:rPr lang="en-US" altLang="zh-CN" sz="3200" i="1" smtClean="0">
                <a:solidFill>
                  <a:srgbClr val="FF3300"/>
                </a:solidFill>
                <a:latin typeface="Times New Roman" pitchFamily="18" charset="0"/>
              </a:rPr>
              <a:t>3</a:t>
            </a:r>
            <a:endParaRPr lang="en-US" altLang="zh-CN" sz="3200" i="1" baseline="-25000" smtClean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0270" name="Text Box 36"/>
          <p:cNvSpPr txBox="1">
            <a:spLocks noChangeArrowheads="1"/>
          </p:cNvSpPr>
          <p:nvPr/>
        </p:nvSpPr>
        <p:spPr bwMode="auto">
          <a:xfrm>
            <a:off x="4667250" y="543083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FF3300"/>
                </a:solidFill>
                <a:latin typeface="Times New Roman" pitchFamily="18" charset="0"/>
              </a:rPr>
              <a:t>9</a:t>
            </a:r>
            <a:r>
              <a:rPr lang="en-US" altLang="zh-CN" sz="3200" i="1" smtClean="0">
                <a:solidFill>
                  <a:srgbClr val="FF3300"/>
                </a:solidFill>
                <a:latin typeface="Times New Roman" pitchFamily="18" charset="0"/>
              </a:rPr>
              <a:t>0</a:t>
            </a:r>
            <a:endParaRPr lang="en-US" altLang="zh-CN" sz="3200" i="1" baseline="-25000" smtClean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0271" name="Text Box 37"/>
          <p:cNvSpPr txBox="1">
            <a:spLocks noChangeArrowheads="1"/>
          </p:cNvSpPr>
          <p:nvPr/>
        </p:nvSpPr>
        <p:spPr bwMode="auto">
          <a:xfrm>
            <a:off x="5235575" y="543083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</a:t>
            </a:r>
            <a:r>
              <a:rPr lang="en-US" altLang="zh-CN" sz="3200" i="1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lang="en-US" altLang="zh-CN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72" name="Text Box 38"/>
          <p:cNvSpPr txBox="1">
            <a:spLocks noChangeArrowheads="1"/>
          </p:cNvSpPr>
          <p:nvPr/>
        </p:nvSpPr>
        <p:spPr bwMode="auto">
          <a:xfrm>
            <a:off x="5810250" y="543083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</a:t>
            </a:r>
            <a:r>
              <a:rPr lang="en-US" altLang="zh-CN" sz="3200" i="1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lang="en-US" altLang="zh-CN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73" name="Text Box 39"/>
          <p:cNvSpPr txBox="1">
            <a:spLocks noChangeArrowheads="1"/>
          </p:cNvSpPr>
          <p:nvPr/>
        </p:nvSpPr>
        <p:spPr bwMode="auto">
          <a:xfrm>
            <a:off x="6419850" y="543083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FF3300"/>
                </a:solidFill>
                <a:latin typeface="Times New Roman" pitchFamily="18" charset="0"/>
              </a:rPr>
              <a:t>96</a:t>
            </a:r>
            <a:endParaRPr lang="zh-CN" altLang="en-US" sz="3200" i="1" baseline="-25000" smtClean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0274" name="Text Box 40"/>
          <p:cNvSpPr txBox="1">
            <a:spLocks noChangeArrowheads="1"/>
          </p:cNvSpPr>
          <p:nvPr/>
        </p:nvSpPr>
        <p:spPr bwMode="auto">
          <a:xfrm>
            <a:off x="6978650" y="5395913"/>
            <a:ext cx="5905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smtClean="0">
                <a:solidFill>
                  <a:srgbClr val="FF3300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10275" name="Line 41"/>
          <p:cNvSpPr>
            <a:spLocks noChangeShapeType="1"/>
          </p:cNvSpPr>
          <p:nvPr/>
        </p:nvSpPr>
        <p:spPr bwMode="auto">
          <a:xfrm>
            <a:off x="3733800" y="455771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76" name="Line 42"/>
          <p:cNvSpPr>
            <a:spLocks noChangeShapeType="1"/>
          </p:cNvSpPr>
          <p:nvPr/>
        </p:nvSpPr>
        <p:spPr bwMode="auto">
          <a:xfrm>
            <a:off x="4267200" y="4557713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77" name="Line 43"/>
          <p:cNvSpPr>
            <a:spLocks noChangeShapeType="1"/>
          </p:cNvSpPr>
          <p:nvPr/>
        </p:nvSpPr>
        <p:spPr bwMode="auto">
          <a:xfrm>
            <a:off x="4953000" y="4495800"/>
            <a:ext cx="0" cy="900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78" name="Line 44"/>
          <p:cNvSpPr>
            <a:spLocks noChangeShapeType="1"/>
          </p:cNvSpPr>
          <p:nvPr/>
        </p:nvSpPr>
        <p:spPr bwMode="auto">
          <a:xfrm>
            <a:off x="5486400" y="4572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79" name="Line 45"/>
          <p:cNvSpPr>
            <a:spLocks noChangeShapeType="1"/>
          </p:cNvSpPr>
          <p:nvPr/>
        </p:nvSpPr>
        <p:spPr bwMode="auto">
          <a:xfrm>
            <a:off x="6096000" y="4495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80" name="Line 46"/>
          <p:cNvSpPr>
            <a:spLocks noChangeShapeType="1"/>
          </p:cNvSpPr>
          <p:nvPr/>
        </p:nvSpPr>
        <p:spPr bwMode="auto">
          <a:xfrm>
            <a:off x="6705600" y="4572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81" name="Text Box 66"/>
          <p:cNvSpPr txBox="1">
            <a:spLocks noChangeArrowheads="1"/>
          </p:cNvSpPr>
          <p:nvPr/>
        </p:nvSpPr>
        <p:spPr bwMode="auto">
          <a:xfrm>
            <a:off x="1600200" y="4068763"/>
            <a:ext cx="5207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US" altLang="zh-CN" sz="3200" baseline="-2500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US" altLang="zh-CN" sz="3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82" name="Text Box 67"/>
          <p:cNvSpPr txBox="1">
            <a:spLocks noChangeArrowheads="1"/>
          </p:cNvSpPr>
          <p:nvPr/>
        </p:nvSpPr>
        <p:spPr bwMode="auto">
          <a:xfrm>
            <a:off x="1600200" y="4038600"/>
            <a:ext cx="32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10283" name="Text Box 68"/>
          <p:cNvSpPr txBox="1">
            <a:spLocks noChangeArrowheads="1"/>
          </p:cNvSpPr>
          <p:nvPr/>
        </p:nvSpPr>
        <p:spPr bwMode="auto">
          <a:xfrm>
            <a:off x="1600200" y="5334000"/>
            <a:ext cx="32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</a:rPr>
              <a:t>^</a:t>
            </a:r>
          </a:p>
        </p:txBody>
      </p:sp>
      <p:sp>
        <p:nvSpPr>
          <p:cNvPr id="10284" name="Text Box 69"/>
          <p:cNvSpPr txBox="1">
            <a:spLocks noChangeArrowheads="1"/>
          </p:cNvSpPr>
          <p:nvPr/>
        </p:nvSpPr>
        <p:spPr bwMode="auto">
          <a:xfrm>
            <a:off x="3505200" y="3906838"/>
            <a:ext cx="6000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90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85" name="Text Box 70"/>
          <p:cNvSpPr txBox="1">
            <a:spLocks noChangeArrowheads="1"/>
          </p:cNvSpPr>
          <p:nvPr/>
        </p:nvSpPr>
        <p:spPr bwMode="auto">
          <a:xfrm>
            <a:off x="4149725" y="39068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i="1" dirty="0" smtClean="0">
                <a:solidFill>
                  <a:srgbClr val="FF0000"/>
                </a:solidFill>
                <a:latin typeface="Times New Roman" pitchFamily="18" charset="0"/>
              </a:rPr>
              <a:t>3</a:t>
            </a:r>
            <a:endParaRPr lang="en-US" altLang="zh-CN" sz="3200" i="1" baseline="-250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0286" name="Text Box 71"/>
          <p:cNvSpPr txBox="1">
            <a:spLocks noChangeArrowheads="1"/>
          </p:cNvSpPr>
          <p:nvPr/>
        </p:nvSpPr>
        <p:spPr bwMode="auto">
          <a:xfrm>
            <a:off x="4683125" y="3906838"/>
            <a:ext cx="531813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i="1" dirty="0" smtClean="0">
                <a:solidFill>
                  <a:srgbClr val="FF0000"/>
                </a:solidFill>
                <a:latin typeface="Times New Roman" pitchFamily="18" charset="0"/>
              </a:rPr>
              <a:t>-3</a:t>
            </a:r>
            <a:endParaRPr lang="en-US" altLang="zh-CN" sz="3200" i="1" baseline="-250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0287" name="Text Box 72"/>
          <p:cNvSpPr txBox="1">
            <a:spLocks noChangeArrowheads="1"/>
          </p:cNvSpPr>
          <p:nvPr/>
        </p:nvSpPr>
        <p:spPr bwMode="auto">
          <a:xfrm>
            <a:off x="5251450" y="39068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i="1" dirty="0" smtClean="0">
                <a:solidFill>
                  <a:srgbClr val="FF0000"/>
                </a:solidFill>
                <a:latin typeface="Times New Roman" pitchFamily="18" charset="0"/>
              </a:rPr>
              <a:t>3</a:t>
            </a:r>
            <a:endParaRPr lang="en-US" altLang="zh-CN" sz="3200" i="1" baseline="-250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0288" name="Text Box 73"/>
          <p:cNvSpPr txBox="1">
            <a:spLocks noChangeArrowheads="1"/>
          </p:cNvSpPr>
          <p:nvPr/>
        </p:nvSpPr>
        <p:spPr bwMode="auto">
          <a:xfrm>
            <a:off x="5826125" y="39068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i="1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zh-CN" altLang="en-US" sz="3200" i="1" baseline="-250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89" name="Text Box 74"/>
          <p:cNvSpPr txBox="1">
            <a:spLocks noChangeArrowheads="1"/>
          </p:cNvSpPr>
          <p:nvPr/>
        </p:nvSpPr>
        <p:spPr bwMode="auto">
          <a:xfrm>
            <a:off x="6435725" y="3906838"/>
            <a:ext cx="396875" cy="58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i="1" dirty="0" smtClean="0">
                <a:solidFill>
                  <a:srgbClr val="FF0000"/>
                </a:solidFill>
                <a:latin typeface="Times New Roman" pitchFamily="18" charset="0"/>
              </a:rPr>
              <a:t>3</a:t>
            </a:r>
            <a:endParaRPr lang="en-US" altLang="zh-CN" sz="3200" i="1" baseline="-2500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0290" name="Line 75"/>
          <p:cNvSpPr>
            <a:spLocks noChangeShapeType="1"/>
          </p:cNvSpPr>
          <p:nvPr/>
        </p:nvSpPr>
        <p:spPr bwMode="auto">
          <a:xfrm>
            <a:off x="1828800" y="2971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91" name="Text Box 76"/>
          <p:cNvSpPr txBox="1">
            <a:spLocks noChangeArrowheads="1"/>
          </p:cNvSpPr>
          <p:nvPr/>
        </p:nvSpPr>
        <p:spPr bwMode="auto">
          <a:xfrm>
            <a:off x="1660525" y="3389313"/>
            <a:ext cx="3714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mtClean="0">
                <a:solidFill>
                  <a:srgbClr val="000000"/>
                </a:solidFill>
              </a:rPr>
              <a:t>Q</a:t>
            </a:r>
          </a:p>
        </p:txBody>
      </p:sp>
      <p:sp>
        <p:nvSpPr>
          <p:cNvPr id="10292" name="Line 77"/>
          <p:cNvSpPr>
            <a:spLocks noChangeShapeType="1"/>
          </p:cNvSpPr>
          <p:nvPr/>
        </p:nvSpPr>
        <p:spPr bwMode="auto">
          <a:xfrm>
            <a:off x="1828800" y="3810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0242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825317"/>
              </p:ext>
            </p:extLst>
          </p:nvPr>
        </p:nvGraphicFramePr>
        <p:xfrm>
          <a:off x="2032000" y="3142298"/>
          <a:ext cx="17002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8" name="公式" r:id="rId3" imgW="1028520" imgH="457200" progId="Equation.3">
                  <p:embed/>
                </p:oleObj>
              </mc:Choice>
              <mc:Fallback>
                <p:oleObj name="公式" r:id="rId3" imgW="10285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142298"/>
                        <a:ext cx="1700212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3" name="Line 79"/>
          <p:cNvSpPr>
            <a:spLocks noChangeShapeType="1"/>
          </p:cNvSpPr>
          <p:nvPr/>
        </p:nvSpPr>
        <p:spPr bwMode="auto">
          <a:xfrm flipV="1">
            <a:off x="4343400" y="3124200"/>
            <a:ext cx="533400" cy="2286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94" name="Line 80"/>
          <p:cNvSpPr>
            <a:spLocks noChangeShapeType="1"/>
          </p:cNvSpPr>
          <p:nvPr/>
        </p:nvSpPr>
        <p:spPr bwMode="auto">
          <a:xfrm flipV="1">
            <a:off x="5029200" y="3124200"/>
            <a:ext cx="381000" cy="2286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95" name="Line 81"/>
          <p:cNvSpPr>
            <a:spLocks noChangeShapeType="1"/>
          </p:cNvSpPr>
          <p:nvPr/>
        </p:nvSpPr>
        <p:spPr bwMode="auto">
          <a:xfrm>
            <a:off x="3733800" y="1752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96" name="Line 82"/>
          <p:cNvSpPr>
            <a:spLocks noChangeShapeType="1"/>
          </p:cNvSpPr>
          <p:nvPr/>
        </p:nvSpPr>
        <p:spPr bwMode="auto">
          <a:xfrm>
            <a:off x="3733800" y="3124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97" name="Line 83"/>
          <p:cNvSpPr>
            <a:spLocks noChangeShapeType="1"/>
          </p:cNvSpPr>
          <p:nvPr/>
        </p:nvSpPr>
        <p:spPr bwMode="auto">
          <a:xfrm>
            <a:off x="4267200" y="1752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298" name="Text Box 84"/>
          <p:cNvSpPr txBox="1">
            <a:spLocks noChangeArrowheads="1"/>
          </p:cNvSpPr>
          <p:nvPr/>
        </p:nvSpPr>
        <p:spPr bwMode="auto">
          <a:xfrm>
            <a:off x="8213725" y="23256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99" name="Text Box 85"/>
          <p:cNvSpPr txBox="1">
            <a:spLocks noChangeArrowheads="1"/>
          </p:cNvSpPr>
          <p:nvPr/>
        </p:nvSpPr>
        <p:spPr bwMode="auto">
          <a:xfrm>
            <a:off x="7689850" y="335597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300" name="Text Box 86"/>
          <p:cNvSpPr txBox="1">
            <a:spLocks noChangeArrowheads="1"/>
          </p:cNvSpPr>
          <p:nvPr/>
        </p:nvSpPr>
        <p:spPr bwMode="auto">
          <a:xfrm>
            <a:off x="8096250" y="2822575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</a:rPr>
              <a:t>a-b</a:t>
            </a:r>
          </a:p>
        </p:txBody>
      </p:sp>
      <p:sp>
        <p:nvSpPr>
          <p:cNvPr id="10301" name="Line 87"/>
          <p:cNvSpPr>
            <a:spLocks noChangeShapeType="1"/>
          </p:cNvSpPr>
          <p:nvPr/>
        </p:nvSpPr>
        <p:spPr bwMode="auto">
          <a:xfrm>
            <a:off x="8382000" y="2743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2" name="Line 88"/>
          <p:cNvSpPr>
            <a:spLocks noChangeShapeType="1"/>
          </p:cNvSpPr>
          <p:nvPr/>
        </p:nvSpPr>
        <p:spPr bwMode="auto">
          <a:xfrm flipV="1">
            <a:off x="7924800" y="32004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3" name="Line 89"/>
          <p:cNvSpPr>
            <a:spLocks noChangeShapeType="1"/>
          </p:cNvSpPr>
          <p:nvPr/>
        </p:nvSpPr>
        <p:spPr bwMode="auto">
          <a:xfrm>
            <a:off x="4343400" y="3124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4" name="Line 90"/>
          <p:cNvSpPr>
            <a:spLocks noChangeShapeType="1"/>
          </p:cNvSpPr>
          <p:nvPr/>
        </p:nvSpPr>
        <p:spPr bwMode="auto">
          <a:xfrm>
            <a:off x="4953000" y="3124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5" name="Line 91"/>
          <p:cNvSpPr>
            <a:spLocks noChangeShapeType="1"/>
          </p:cNvSpPr>
          <p:nvPr/>
        </p:nvSpPr>
        <p:spPr bwMode="auto">
          <a:xfrm>
            <a:off x="5410200" y="3124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6" name="Freeform 92"/>
          <p:cNvSpPr>
            <a:spLocks/>
          </p:cNvSpPr>
          <p:nvPr/>
        </p:nvSpPr>
        <p:spPr bwMode="auto">
          <a:xfrm>
            <a:off x="3886200" y="5321300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7" name="Line 93"/>
          <p:cNvSpPr>
            <a:spLocks noChangeShapeType="1"/>
          </p:cNvSpPr>
          <p:nvPr/>
        </p:nvSpPr>
        <p:spPr bwMode="auto">
          <a:xfrm>
            <a:off x="8210550" y="45307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08" name="Text Box 94"/>
          <p:cNvSpPr txBox="1">
            <a:spLocks noChangeArrowheads="1"/>
          </p:cNvSpPr>
          <p:nvPr/>
        </p:nvSpPr>
        <p:spPr bwMode="auto">
          <a:xfrm>
            <a:off x="8042275" y="4216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</a:t>
            </a:r>
          </a:p>
        </p:txBody>
      </p:sp>
      <p:sp>
        <p:nvSpPr>
          <p:cNvPr id="10309" name="Text Box 95"/>
          <p:cNvSpPr txBox="1">
            <a:spLocks noChangeArrowheads="1"/>
          </p:cNvSpPr>
          <p:nvPr/>
        </p:nvSpPr>
        <p:spPr bwMode="auto">
          <a:xfrm>
            <a:off x="7585075" y="48260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</a:t>
            </a:r>
          </a:p>
        </p:txBody>
      </p:sp>
      <p:sp>
        <p:nvSpPr>
          <p:cNvPr id="10310" name="Text Box 96"/>
          <p:cNvSpPr txBox="1">
            <a:spLocks noChangeArrowheads="1"/>
          </p:cNvSpPr>
          <p:nvPr/>
        </p:nvSpPr>
        <p:spPr bwMode="auto">
          <a:xfrm>
            <a:off x="7889875" y="4978400"/>
            <a:ext cx="70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a+b</a:t>
            </a:r>
          </a:p>
        </p:txBody>
      </p:sp>
      <p:sp>
        <p:nvSpPr>
          <p:cNvPr id="10311" name="Freeform 97"/>
          <p:cNvSpPr>
            <a:spLocks/>
          </p:cNvSpPr>
          <p:nvPr/>
        </p:nvSpPr>
        <p:spPr bwMode="auto">
          <a:xfrm>
            <a:off x="7737475" y="4787900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12" name="Freeform 98"/>
          <p:cNvSpPr>
            <a:spLocks/>
          </p:cNvSpPr>
          <p:nvPr/>
        </p:nvSpPr>
        <p:spPr bwMode="auto">
          <a:xfrm>
            <a:off x="4495800" y="5334000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13" name="Freeform 99"/>
          <p:cNvSpPr>
            <a:spLocks/>
          </p:cNvSpPr>
          <p:nvPr/>
        </p:nvSpPr>
        <p:spPr bwMode="auto">
          <a:xfrm>
            <a:off x="5029200" y="5334000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14" name="Freeform 100"/>
          <p:cNvSpPr>
            <a:spLocks/>
          </p:cNvSpPr>
          <p:nvPr/>
        </p:nvSpPr>
        <p:spPr bwMode="auto">
          <a:xfrm>
            <a:off x="5638800" y="5321300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15" name="Freeform 101"/>
          <p:cNvSpPr>
            <a:spLocks/>
          </p:cNvSpPr>
          <p:nvPr/>
        </p:nvSpPr>
        <p:spPr bwMode="auto">
          <a:xfrm>
            <a:off x="6248400" y="5321300"/>
            <a:ext cx="381000" cy="88900"/>
          </a:xfrm>
          <a:custGeom>
            <a:avLst/>
            <a:gdLst>
              <a:gd name="T0" fmla="*/ 0 w 240"/>
              <a:gd name="T1" fmla="*/ 88900 h 56"/>
              <a:gd name="T2" fmla="*/ 76200 w 240"/>
              <a:gd name="T3" fmla="*/ 12700 h 56"/>
              <a:gd name="T4" fmla="*/ 304800 w 240"/>
              <a:gd name="T5" fmla="*/ 12700 h 56"/>
              <a:gd name="T6" fmla="*/ 381000 w 240"/>
              <a:gd name="T7" fmla="*/ 88900 h 5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56"/>
              <a:gd name="T14" fmla="*/ 240 w 24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56">
                <a:moveTo>
                  <a:pt x="0" y="56"/>
                </a:moveTo>
                <a:cubicBezTo>
                  <a:pt x="8" y="36"/>
                  <a:pt x="16" y="16"/>
                  <a:pt x="48" y="8"/>
                </a:cubicBezTo>
                <a:cubicBezTo>
                  <a:pt x="80" y="0"/>
                  <a:pt x="160" y="0"/>
                  <a:pt x="192" y="8"/>
                </a:cubicBezTo>
                <a:cubicBezTo>
                  <a:pt x="224" y="16"/>
                  <a:pt x="232" y="36"/>
                  <a:pt x="240" y="56"/>
                </a:cubicBezTo>
              </a:path>
            </a:pathLst>
          </a:cu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16" name="Line 102"/>
          <p:cNvSpPr>
            <a:spLocks noChangeShapeType="1"/>
          </p:cNvSpPr>
          <p:nvPr/>
        </p:nvSpPr>
        <p:spPr bwMode="auto">
          <a:xfrm flipV="1">
            <a:off x="5562600" y="3124200"/>
            <a:ext cx="381000" cy="2286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17" name="Line 103"/>
          <p:cNvSpPr>
            <a:spLocks noChangeShapeType="1"/>
          </p:cNvSpPr>
          <p:nvPr/>
        </p:nvSpPr>
        <p:spPr bwMode="auto">
          <a:xfrm flipV="1">
            <a:off x="6172200" y="3124200"/>
            <a:ext cx="381000" cy="2286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18" name="Line 104"/>
          <p:cNvSpPr>
            <a:spLocks noChangeShapeType="1"/>
          </p:cNvSpPr>
          <p:nvPr/>
        </p:nvSpPr>
        <p:spPr bwMode="auto">
          <a:xfrm>
            <a:off x="6019800" y="3124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19" name="Line 105"/>
          <p:cNvSpPr>
            <a:spLocks noChangeShapeType="1"/>
          </p:cNvSpPr>
          <p:nvPr/>
        </p:nvSpPr>
        <p:spPr bwMode="auto">
          <a:xfrm>
            <a:off x="6629400" y="3124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0320" name="Line 106"/>
          <p:cNvSpPr>
            <a:spLocks noChangeShapeType="1"/>
          </p:cNvSpPr>
          <p:nvPr/>
        </p:nvSpPr>
        <p:spPr bwMode="auto">
          <a:xfrm>
            <a:off x="1828800" y="4724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 and Motivation</a:t>
            </a:r>
          </a:p>
          <a:p>
            <a:r>
              <a:rPr lang="en-US" altLang="zh-CN" dirty="0"/>
              <a:t>Why Can We Compress</a:t>
            </a:r>
            <a:r>
              <a:rPr lang="en-US" altLang="zh-CN" dirty="0" smtClean="0"/>
              <a:t>?</a:t>
            </a:r>
          </a:p>
          <a:p>
            <a:r>
              <a:rPr lang="en-US" altLang="zh-CN" dirty="0"/>
              <a:t>Fidelity Criteria</a:t>
            </a:r>
          </a:p>
          <a:p>
            <a:r>
              <a:rPr lang="en-US" altLang="zh-CN" dirty="0"/>
              <a:t>The Flow of Image Compression</a:t>
            </a:r>
          </a:p>
          <a:p>
            <a:r>
              <a:rPr lang="en-US" altLang="zh-CN" dirty="0"/>
              <a:t>Reduce the Correlation between Pixels</a:t>
            </a:r>
          </a:p>
          <a:p>
            <a:pPr lvl="1"/>
            <a:r>
              <a:rPr lang="en-US" altLang="zh-CN" dirty="0"/>
              <a:t>Transform Coding</a:t>
            </a:r>
          </a:p>
          <a:p>
            <a:pPr lvl="1"/>
            <a:r>
              <a:rPr lang="en-US" altLang="zh-CN" dirty="0"/>
              <a:t>Predictive Coding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JPEG</a:t>
            </a:r>
          </a:p>
          <a:p>
            <a:r>
              <a:rPr lang="en-US" altLang="zh-CN" dirty="0"/>
              <a:t>Wavelet for Image Compression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14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JPEG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515350" cy="471488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zh-TW" sz="2000"/>
              <a:t>The JPEG Encoder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0" y="2333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139268" name="Object 4"/>
          <p:cNvGraphicFramePr>
            <a:graphicFrameLocks noChangeAspect="1"/>
          </p:cNvGraphicFramePr>
          <p:nvPr/>
        </p:nvGraphicFramePr>
        <p:xfrm>
          <a:off x="1600200" y="1143000"/>
          <a:ext cx="5867400" cy="243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2" name="Visio" r:id="rId3" imgW="10427172" imgH="4336910" progId="Visio.Drawing.11">
                  <p:embed/>
                </p:oleObj>
              </mc:Choice>
              <mc:Fallback>
                <p:oleObj name="Visio" r:id="rId3" imgW="10427172" imgH="433691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143000"/>
                        <a:ext cx="5867400" cy="2439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304800" y="3581400"/>
            <a:ext cx="8515350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kumimoji="1" lang="en-US" altLang="zh-TW" sz="2000" dirty="0" smtClean="0">
                <a:solidFill>
                  <a:srgbClr val="000000"/>
                </a:solidFill>
              </a:rPr>
              <a:t>The JPEG Decoder</a:t>
            </a:r>
          </a:p>
        </p:txBody>
      </p:sp>
      <p:sp>
        <p:nvSpPr>
          <p:cNvPr id="139272" name="Rectangle 8"/>
          <p:cNvSpPr>
            <a:spLocks noChangeArrowheads="1"/>
          </p:cNvSpPr>
          <p:nvPr/>
        </p:nvSpPr>
        <p:spPr bwMode="auto">
          <a:xfrm>
            <a:off x="0" y="2347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1392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525538"/>
              </p:ext>
            </p:extLst>
          </p:nvPr>
        </p:nvGraphicFramePr>
        <p:xfrm>
          <a:off x="1676400" y="4038600"/>
          <a:ext cx="5638800" cy="231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" name="Visio" r:id="rId5" imgW="9869040" imgH="4047676" progId="Visio.Drawing.11">
                  <p:embed/>
                </p:oleObj>
              </mc:Choice>
              <mc:Fallback>
                <p:oleObj name="Visio" r:id="rId5" imgW="9869040" imgH="404767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038600"/>
                        <a:ext cx="5638800" cy="2314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28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980" name="Picture 4" descr="lena51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63" y="1592263"/>
            <a:ext cx="3810000" cy="3810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2982" name="Text Box 6"/>
          <p:cNvSpPr txBox="1">
            <a:spLocks noChangeArrowheads="1"/>
          </p:cNvSpPr>
          <p:nvPr/>
        </p:nvSpPr>
        <p:spPr bwMode="auto">
          <a:xfrm>
            <a:off x="1547813" y="5481638"/>
            <a:ext cx="21336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0" baseline="0">
                <a:latin typeface="Times New Roman" pitchFamily="18" charset="0"/>
                <a:ea typeface="宋体" charset="-122"/>
              </a:rPr>
              <a:t>Original</a:t>
            </a:r>
          </a:p>
        </p:txBody>
      </p:sp>
      <p:pic>
        <p:nvPicPr>
          <p:cNvPr id="1022983" name="Picture 7" descr="lena512_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463" y="1592263"/>
            <a:ext cx="3810000" cy="3810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2986" name="Text Box 10"/>
          <p:cNvSpPr txBox="1">
            <a:spLocks noChangeArrowheads="1"/>
          </p:cNvSpPr>
          <p:nvPr/>
        </p:nvSpPr>
        <p:spPr bwMode="auto">
          <a:xfrm>
            <a:off x="5689600" y="5445125"/>
            <a:ext cx="2411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400" b="0" baseline="0">
                <a:latin typeface="Times New Roman" pitchFamily="18" charset="0"/>
                <a:ea typeface="宋体" charset="-122"/>
              </a:rPr>
              <a:t>JPEG   27:1</a:t>
            </a:r>
          </a:p>
        </p:txBody>
      </p:sp>
      <p:sp>
        <p:nvSpPr>
          <p:cNvPr id="1022987" name="Rectangle 11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3000" i="1" baseline="0" dirty="0">
                <a:solidFill>
                  <a:srgbClr val="FF0000"/>
                </a:solidFill>
                <a:ea typeface="굴림" pitchFamily="34" charset="-127"/>
              </a:rPr>
              <a:t/>
            </a:r>
            <a:br>
              <a:rPr lang="en-US" altLang="ko-KR" sz="3000" i="1" baseline="0" dirty="0">
                <a:solidFill>
                  <a:srgbClr val="FF0000"/>
                </a:solidFill>
                <a:ea typeface="굴림" pitchFamily="34" charset="-127"/>
              </a:rPr>
            </a:br>
            <a:r>
              <a:rPr lang="en-US" altLang="ko-KR" sz="2400" i="1" baseline="0" dirty="0">
                <a:solidFill>
                  <a:schemeClr val="tx2"/>
                </a:solidFill>
                <a:ea typeface="굴림" pitchFamily="34" charset="-127"/>
              </a:rPr>
              <a:t>JPEG Encoding</a:t>
            </a:r>
          </a:p>
        </p:txBody>
      </p:sp>
    </p:spTree>
    <p:extLst>
      <p:ext uri="{BB962C8B-B14F-4D97-AF65-F5344CB8AC3E}">
        <p14:creationId xmlns:p14="http://schemas.microsoft.com/office/powerpoint/2010/main" val="378869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Differential Coding - JPEG (1/2)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052513"/>
            <a:ext cx="8231187" cy="3062287"/>
          </a:xfrm>
        </p:spPr>
        <p:txBody>
          <a:bodyPr/>
          <a:lstStyle/>
          <a:p>
            <a:r>
              <a:rPr lang="en-US" altLang="zh-TW" sz="1800"/>
              <a:t>Transform Coefficients</a:t>
            </a:r>
          </a:p>
          <a:p>
            <a:pPr lvl="1"/>
            <a:r>
              <a:rPr lang="en-US" altLang="zh-TW" sz="1600"/>
              <a:t>DC coefficient</a:t>
            </a:r>
          </a:p>
          <a:p>
            <a:pPr lvl="1"/>
            <a:r>
              <a:rPr lang="en-US" altLang="zh-TW" sz="1600"/>
              <a:t>AC coefficients</a:t>
            </a:r>
          </a:p>
          <a:p>
            <a:r>
              <a:rPr lang="en-US" altLang="zh-TW" sz="1800"/>
              <a:t>Because there is usually strong correlation between the DC coefficients of adjacent 8×8 blocks, the quantized DC coefficient is encoded as the difference from the DC term of the previous block</a:t>
            </a:r>
          </a:p>
          <a:p>
            <a:r>
              <a:rPr lang="en-US" altLang="zh-TW" sz="1800"/>
              <a:t>The other 63 entries are the AC components. They are treated separately from the DC coefficients in the entropy coding process</a:t>
            </a:r>
          </a:p>
          <a:p>
            <a:endParaRPr lang="en-US" altLang="zh-TW" sz="1800"/>
          </a:p>
        </p:txBody>
      </p:sp>
      <p:graphicFrame>
        <p:nvGraphicFramePr>
          <p:cNvPr id="140292" name="Group 4"/>
          <p:cNvGraphicFramePr>
            <a:graphicFrameLocks noGrp="1"/>
          </p:cNvGraphicFramePr>
          <p:nvPr>
            <p:ph sz="half" idx="2"/>
          </p:nvPr>
        </p:nvGraphicFramePr>
        <p:xfrm>
          <a:off x="1219200" y="3657600"/>
          <a:ext cx="3082925" cy="2681291"/>
        </p:xfrm>
        <a:graphic>
          <a:graphicData uri="http://schemas.openxmlformats.org/drawingml/2006/table">
            <a:tbl>
              <a:tblPr/>
              <a:tblGrid>
                <a:gridCol w="385763"/>
                <a:gridCol w="385762"/>
                <a:gridCol w="384175"/>
                <a:gridCol w="385763"/>
                <a:gridCol w="385762"/>
                <a:gridCol w="385763"/>
                <a:gridCol w="384175"/>
                <a:gridCol w="385762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6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14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15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27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28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7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13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16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26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29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42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8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12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17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25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41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43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9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11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18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24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31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44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53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19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23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32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39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45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52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54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22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33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38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46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51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55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60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21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34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37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47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56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59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61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35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36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48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49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57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58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62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3200" algn="ctr"/>
                          <a:tab pos="5257800" algn="r"/>
                        </a:tabLst>
                      </a:pPr>
                      <a:r>
                        <a:rPr kumimoji="1" lang="en-US" altLang="zh-TW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63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0375" name="Picture 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3048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376" name="Text Box 88"/>
          <p:cNvSpPr txBox="1">
            <a:spLocks noChangeArrowheads="1"/>
          </p:cNvSpPr>
          <p:nvPr/>
        </p:nvSpPr>
        <p:spPr bwMode="auto">
          <a:xfrm>
            <a:off x="5562600" y="6019800"/>
            <a:ext cx="1371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600" b="1" smtClean="0">
                <a:solidFill>
                  <a:srgbClr val="000000"/>
                </a:solidFill>
                <a:ea typeface="新細明體" pitchFamily="18" charset="-120"/>
              </a:rPr>
              <a:t>ZigZag Scan</a:t>
            </a:r>
          </a:p>
        </p:txBody>
      </p:sp>
      <p:sp>
        <p:nvSpPr>
          <p:cNvPr id="140377" name="Text Box 89"/>
          <p:cNvSpPr txBox="1">
            <a:spLocks noChangeArrowheads="1"/>
          </p:cNvSpPr>
          <p:nvPr/>
        </p:nvSpPr>
        <p:spPr bwMode="auto">
          <a:xfrm>
            <a:off x="6705600" y="6019800"/>
            <a:ext cx="381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1400" b="1" smtClean="0">
                <a:solidFill>
                  <a:srgbClr val="000000"/>
                </a:solidFill>
                <a:ea typeface="新細明體" pitchFamily="18" charset="-120"/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20909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Differential Coding - JPEG (2/2) 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052513"/>
            <a:ext cx="7897813" cy="1614487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zh-TW" sz="2000"/>
              <a:t>We set DC</a:t>
            </a:r>
            <a:r>
              <a:rPr lang="en-US" altLang="zh-TW" sz="2000" baseline="-25000"/>
              <a:t>0</a:t>
            </a:r>
            <a:r>
              <a:rPr lang="en-US" altLang="zh-TW" sz="2000"/>
              <a:t> = 0. </a:t>
            </a:r>
          </a:p>
          <a:p>
            <a:pPr algn="just">
              <a:lnSpc>
                <a:spcPct val="90000"/>
              </a:lnSpc>
            </a:pPr>
            <a:r>
              <a:rPr lang="en-US" altLang="zh-TW" sz="2000"/>
              <a:t>DC of the current block DC</a:t>
            </a:r>
            <a:r>
              <a:rPr lang="en-US" altLang="zh-TW" sz="2000" i="1" baseline="-25000"/>
              <a:t>i</a:t>
            </a:r>
            <a:r>
              <a:rPr lang="en-US" altLang="zh-TW" sz="2000"/>
              <a:t> will be equal to DC</a:t>
            </a:r>
            <a:r>
              <a:rPr lang="en-US" altLang="zh-TW" sz="2000" i="1" baseline="-25000"/>
              <a:t>i</a:t>
            </a:r>
            <a:r>
              <a:rPr lang="en-US" altLang="zh-TW" sz="2000" baseline="-25000"/>
              <a:t>-1</a:t>
            </a:r>
            <a:r>
              <a:rPr lang="en-US" altLang="zh-TW" sz="2000"/>
              <a:t> + Diff</a:t>
            </a:r>
            <a:r>
              <a:rPr lang="en-US" altLang="zh-TW" sz="2000" i="1" baseline="-25000"/>
              <a:t>i</a:t>
            </a:r>
            <a:r>
              <a:rPr lang="en-US" altLang="zh-TW" sz="2000"/>
              <a:t> . </a:t>
            </a:r>
          </a:p>
          <a:p>
            <a:pPr algn="just">
              <a:lnSpc>
                <a:spcPct val="90000"/>
              </a:lnSpc>
            </a:pPr>
            <a:r>
              <a:rPr lang="en-US" altLang="zh-TW" sz="2000"/>
              <a:t>Therefore, in the JPEG file, the first coefficient is actually the difference of DCs. Then the difference is encoded with Huffman coding algorithm together with the encoding of AC coefficients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2133600" y="3276600"/>
            <a:ext cx="449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2000" smtClean="0">
                <a:solidFill>
                  <a:srgbClr val="000000"/>
                </a:solidFill>
                <a:ea typeface="新細明體" pitchFamily="18" charset="-120"/>
              </a:rPr>
              <a:t>Differential Coding :</a:t>
            </a:r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141318" name="Object 6"/>
          <p:cNvGraphicFramePr>
            <a:graphicFrameLocks noChangeAspect="1"/>
          </p:cNvGraphicFramePr>
          <p:nvPr/>
        </p:nvGraphicFramePr>
        <p:xfrm>
          <a:off x="2362200" y="3733800"/>
          <a:ext cx="4191000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6" name="Visio" r:id="rId3" imgW="5086789" imgH="2386763" progId="Visio.Drawing.11">
                  <p:embed/>
                </p:oleObj>
              </mc:Choice>
              <mc:Fallback>
                <p:oleObj name="Visio" r:id="rId3" imgW="5086789" imgH="23867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733800"/>
                        <a:ext cx="4191000" cy="197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9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4419600" y="3276600"/>
          <a:ext cx="23923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7" name="Visio" r:id="rId5" imgW="1782901" imgH="345966" progId="Visio.Drawing.11">
                  <p:embed/>
                </p:oleObj>
              </mc:Choice>
              <mc:Fallback>
                <p:oleObj name="Visio" r:id="rId5" imgW="1782901" imgH="34596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276600"/>
                        <a:ext cx="239236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16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Quantization in JPEG</a:t>
            </a:r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149508" name="Object 4"/>
          <p:cNvGraphicFramePr>
            <a:graphicFrameLocks noChangeAspect="1"/>
          </p:cNvGraphicFramePr>
          <p:nvPr/>
        </p:nvGraphicFramePr>
        <p:xfrm>
          <a:off x="3124200" y="2819400"/>
          <a:ext cx="38862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4" name="Equation" r:id="rId3" imgW="2082800" imgH="457200" progId="Equation.DSMT4">
                  <p:embed/>
                </p:oleObj>
              </mc:Choice>
              <mc:Fallback>
                <p:oleObj name="Equation" r:id="rId3" imgW="2082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819400"/>
                        <a:ext cx="3886200" cy="850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149510" name="Object 6"/>
          <p:cNvGraphicFramePr>
            <a:graphicFrameLocks noChangeAspect="1"/>
          </p:cNvGraphicFramePr>
          <p:nvPr/>
        </p:nvGraphicFramePr>
        <p:xfrm>
          <a:off x="1066800" y="4267200"/>
          <a:ext cx="3429000" cy="212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5" name="Equation" r:id="rId5" imgW="2959100" imgH="1828800" progId="Equation.DSMT4">
                  <p:embed/>
                </p:oleObj>
              </mc:Choice>
              <mc:Fallback>
                <p:oleObj name="Equation" r:id="rId5" imgW="2959100" imgH="182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267200"/>
                        <a:ext cx="3429000" cy="212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2586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149512" name="Object 8"/>
          <p:cNvGraphicFramePr>
            <a:graphicFrameLocks noChangeAspect="1"/>
          </p:cNvGraphicFramePr>
          <p:nvPr/>
        </p:nvGraphicFramePr>
        <p:xfrm>
          <a:off x="4648200" y="4267200"/>
          <a:ext cx="3200400" cy="214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6" name="Equation" r:id="rId7" imgW="2730500" imgH="1828800" progId="Equation.DSMT4">
                  <p:embed/>
                </p:oleObj>
              </mc:Choice>
              <mc:Fallback>
                <p:oleObj name="Equation" r:id="rId7" imgW="2730500" imgH="182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267200"/>
                        <a:ext cx="3200400" cy="214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400" smtClean="0">
              <a:solidFill>
                <a:srgbClr val="000000"/>
              </a:solidFill>
              <a:ea typeface="新細明體" pitchFamily="18" charset="-120"/>
            </a:endParaRPr>
          </a:p>
        </p:txBody>
      </p:sp>
      <p:graphicFrame>
        <p:nvGraphicFramePr>
          <p:cNvPr id="149514" name="Object 10"/>
          <p:cNvGraphicFramePr>
            <a:graphicFrameLocks noChangeAspect="1"/>
          </p:cNvGraphicFramePr>
          <p:nvPr/>
        </p:nvGraphicFramePr>
        <p:xfrm>
          <a:off x="3124200" y="3657600"/>
          <a:ext cx="42672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7" name="Equation" r:id="rId9" imgW="2209800" imgH="203200" progId="Equation.DSMT4">
                  <p:embed/>
                </p:oleObj>
              </mc:Choice>
              <mc:Fallback>
                <p:oleObj name="Equation" r:id="rId9" imgW="22098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657600"/>
                        <a:ext cx="4267200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5" name="Text Box 11"/>
          <p:cNvSpPr txBox="1">
            <a:spLocks noChangeArrowheads="1"/>
          </p:cNvSpPr>
          <p:nvPr/>
        </p:nvSpPr>
        <p:spPr bwMode="auto">
          <a:xfrm>
            <a:off x="1524000" y="30480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2000" dirty="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Quantization</a:t>
            </a:r>
          </a:p>
        </p:txBody>
      </p:sp>
      <p:sp>
        <p:nvSpPr>
          <p:cNvPr id="149516" name="Text Box 12"/>
          <p:cNvSpPr txBox="1">
            <a:spLocks noChangeArrowheads="1"/>
          </p:cNvSpPr>
          <p:nvPr/>
        </p:nvSpPr>
        <p:spPr bwMode="auto">
          <a:xfrm>
            <a:off x="1295400" y="36576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200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Dequantization</a:t>
            </a:r>
          </a:p>
        </p:txBody>
      </p:sp>
      <p:sp>
        <p:nvSpPr>
          <p:cNvPr id="149517" name="Rectangle 13"/>
          <p:cNvSpPr>
            <a:spLocks noChangeArrowheads="1"/>
          </p:cNvSpPr>
          <p:nvPr/>
        </p:nvSpPr>
        <p:spPr bwMode="auto">
          <a:xfrm>
            <a:off x="685800" y="838200"/>
            <a:ext cx="813593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Blip>
                <a:blip r:embed="rId11"/>
              </a:buBlip>
            </a:pPr>
            <a:r>
              <a:rPr kumimoji="1" lang="en-US" altLang="zh-TW" sz="2000" smtClean="0">
                <a:solidFill>
                  <a:srgbClr val="000000"/>
                </a:solidFill>
              </a:rPr>
              <a:t>Quantization is the step where we actually throw away data.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Blip>
                <a:blip r:embed="rId11"/>
              </a:buBlip>
            </a:pPr>
            <a:r>
              <a:rPr kumimoji="1" lang="en-US" altLang="zh-TW" sz="2000" smtClean="0">
                <a:solidFill>
                  <a:srgbClr val="000000"/>
                </a:solidFill>
              </a:rPr>
              <a:t>Luminance and Chrominance Quantization Table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85000"/>
              <a:buFont typeface="Wingdings" pitchFamily="2" charset="2"/>
              <a:buBlip>
                <a:blip r:embed="rId12"/>
              </a:buBlip>
            </a:pPr>
            <a:r>
              <a:rPr kumimoji="1" lang="en-US" altLang="zh-TW" sz="2000" smtClean="0">
                <a:solidFill>
                  <a:srgbClr val="000000"/>
                </a:solidFill>
              </a:rPr>
              <a:t>lower numbers in the upper left direction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85000"/>
              <a:buFont typeface="Wingdings" pitchFamily="2" charset="2"/>
              <a:buBlip>
                <a:blip r:embed="rId12"/>
              </a:buBlip>
            </a:pPr>
            <a:r>
              <a:rPr kumimoji="1" lang="en-US" altLang="zh-TW" sz="2000" smtClean="0">
                <a:solidFill>
                  <a:srgbClr val="000000"/>
                </a:solidFill>
              </a:rPr>
              <a:t>large numbers in the lower right direction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rgbClr val="CCCC99"/>
              </a:buClr>
              <a:buSzPct val="85000"/>
              <a:buFont typeface="Wingdings" pitchFamily="2" charset="2"/>
              <a:buBlip>
                <a:blip r:embed="rId12"/>
              </a:buBlip>
            </a:pPr>
            <a:r>
              <a:rPr kumimoji="1" lang="en-US" altLang="zh-TW" sz="2000" smtClean="0">
                <a:solidFill>
                  <a:srgbClr val="000000"/>
                </a:solidFill>
              </a:rPr>
              <a:t>The performance is close to the optimal condition</a:t>
            </a:r>
          </a:p>
        </p:txBody>
      </p:sp>
    </p:spTree>
    <p:extLst>
      <p:ext uri="{BB962C8B-B14F-4D97-AF65-F5344CB8AC3E}">
        <p14:creationId xmlns:p14="http://schemas.microsoft.com/office/powerpoint/2010/main" val="15770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9" name="Oval 3"/>
          <p:cNvSpPr>
            <a:spLocks noChangeArrowheads="1"/>
          </p:cNvSpPr>
          <p:nvPr/>
        </p:nvSpPr>
        <p:spPr bwMode="auto">
          <a:xfrm>
            <a:off x="2438400" y="1828800"/>
            <a:ext cx="4191000" cy="396240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baseline="-25000">
              <a:solidFill>
                <a:srgbClr val="40458C"/>
              </a:solidFill>
            </a:endParaRPr>
          </a:p>
        </p:txBody>
      </p:sp>
      <p:sp>
        <p:nvSpPr>
          <p:cNvPr id="894980" name="Oval 4"/>
          <p:cNvSpPr>
            <a:spLocks noChangeArrowheads="1"/>
          </p:cNvSpPr>
          <p:nvPr/>
        </p:nvSpPr>
        <p:spPr bwMode="auto">
          <a:xfrm>
            <a:off x="3276600" y="3733800"/>
            <a:ext cx="2590800" cy="1600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baseline="-25000">
              <a:solidFill>
                <a:srgbClr val="40458C"/>
              </a:solidFill>
            </a:endParaRPr>
          </a:p>
        </p:txBody>
      </p:sp>
      <p:sp>
        <p:nvSpPr>
          <p:cNvPr id="894981" name="Text Box 5"/>
          <p:cNvSpPr txBox="1">
            <a:spLocks noChangeArrowheads="1"/>
          </p:cNvSpPr>
          <p:nvPr/>
        </p:nvSpPr>
        <p:spPr bwMode="auto">
          <a:xfrm>
            <a:off x="3429000" y="2362200"/>
            <a:ext cx="2209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40458C"/>
                </a:solidFill>
                <a:latin typeface="Arial" pitchFamily="34" charset="0"/>
              </a:rPr>
              <a:t>REDUNDANTDATA</a:t>
            </a:r>
            <a:endParaRPr lang="en-US" altLang="en-US" sz="2400">
              <a:solidFill>
                <a:srgbClr val="40458C"/>
              </a:solidFill>
              <a:latin typeface="Times New Roman" pitchFamily="18" charset="0"/>
            </a:endParaRPr>
          </a:p>
        </p:txBody>
      </p:sp>
      <p:sp>
        <p:nvSpPr>
          <p:cNvPr id="894982" name="Text Box 6"/>
          <p:cNvSpPr txBox="1">
            <a:spLocks noChangeArrowheads="1"/>
          </p:cNvSpPr>
          <p:nvPr/>
        </p:nvSpPr>
        <p:spPr bwMode="auto">
          <a:xfrm>
            <a:off x="3352800" y="42672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40458C"/>
                </a:solidFill>
                <a:latin typeface="Arial" pitchFamily="34" charset="0"/>
              </a:rPr>
              <a:t>INFORMATION</a:t>
            </a:r>
            <a:endParaRPr lang="en-US" altLang="en-US" sz="2400">
              <a:solidFill>
                <a:srgbClr val="40458C"/>
              </a:solidFill>
              <a:latin typeface="Times New Roman" pitchFamily="18" charset="0"/>
            </a:endParaRPr>
          </a:p>
        </p:txBody>
      </p:sp>
      <p:sp>
        <p:nvSpPr>
          <p:cNvPr id="894983" name="Text Box 7"/>
          <p:cNvSpPr txBox="1">
            <a:spLocks noChangeArrowheads="1"/>
          </p:cNvSpPr>
          <p:nvPr/>
        </p:nvSpPr>
        <p:spPr bwMode="auto">
          <a:xfrm>
            <a:off x="914400" y="5943600"/>
            <a:ext cx="746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40458C"/>
                </a:solidFill>
                <a:latin typeface="Arial" pitchFamily="34" charset="0"/>
              </a:rPr>
              <a:t>DATA = INFORMATION + REDUNDANT DATA</a:t>
            </a:r>
            <a:endParaRPr lang="en-US" altLang="en-US" sz="2400">
              <a:solidFill>
                <a:srgbClr val="40458C"/>
              </a:solidFill>
              <a:latin typeface="Times New Roman" pitchFamily="18" charset="0"/>
            </a:endParaRPr>
          </a:p>
        </p:txBody>
      </p:sp>
      <p:sp>
        <p:nvSpPr>
          <p:cNvPr id="894984" name="Rectangle 8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>
                <a:solidFill>
                  <a:srgbClr val="FF0000"/>
                </a:solidFill>
                <a:ea typeface="Gulim" pitchFamily="34" charset="-127"/>
              </a:rPr>
              <a:t>Information vs Data</a:t>
            </a:r>
            <a:endParaRPr lang="en-US" altLang="ko-KR" sz="2400" b="1" i="1">
              <a:solidFill>
                <a:srgbClr val="660066"/>
              </a:solidFill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72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434" name="Rectangle 2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ko-KR" sz="3000" i="1" baseline="0" dirty="0" smtClean="0">
                <a:solidFill>
                  <a:srgbClr val="FF0000"/>
                </a:solidFill>
                <a:ea typeface="굴림" pitchFamily="34" charset="-127"/>
              </a:rPr>
              <a:t/>
            </a:r>
            <a:br>
              <a:rPr lang="en-US" altLang="ko-KR" sz="3000" i="1" baseline="0" dirty="0" smtClean="0">
                <a:solidFill>
                  <a:srgbClr val="FF0000"/>
                </a:solidFill>
                <a:ea typeface="굴림" pitchFamily="34" charset="-127"/>
              </a:rPr>
            </a:br>
            <a:r>
              <a:rPr lang="en-US" altLang="ko-KR" sz="2400" i="1" baseline="0" dirty="0" smtClean="0">
                <a:solidFill>
                  <a:schemeClr val="tx2"/>
                </a:solidFill>
                <a:ea typeface="굴림" pitchFamily="34" charset="-127"/>
              </a:rPr>
              <a:t>JPEG Encoding - Example</a:t>
            </a:r>
            <a:endParaRPr lang="en-US" altLang="ko-KR" sz="2400" i="1" baseline="0" dirty="0">
              <a:solidFill>
                <a:schemeClr val="tx2"/>
              </a:solidFill>
              <a:ea typeface="굴림" pitchFamily="34" charset="-127"/>
            </a:endParaRPr>
          </a:p>
        </p:txBody>
      </p:sp>
      <p:sp>
        <p:nvSpPr>
          <p:cNvPr id="1042437" name="AutoShape 5"/>
          <p:cNvSpPr>
            <a:spLocks noChangeArrowheads="1"/>
          </p:cNvSpPr>
          <p:nvPr/>
        </p:nvSpPr>
        <p:spPr bwMode="auto">
          <a:xfrm>
            <a:off x="4283968" y="2507374"/>
            <a:ext cx="878517" cy="469344"/>
          </a:xfrm>
          <a:prstGeom prst="rightArrow">
            <a:avLst>
              <a:gd name="adj1" fmla="val 78380"/>
              <a:gd name="adj2" fmla="val 5783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>
                <a:ea typeface="宋体" charset="-122"/>
              </a:rPr>
              <a:t>-128</a:t>
            </a:r>
          </a:p>
        </p:txBody>
      </p:sp>
      <p:sp>
        <p:nvSpPr>
          <p:cNvPr id="1042441" name="AutoShape 9"/>
          <p:cNvSpPr>
            <a:spLocks noChangeArrowheads="1"/>
          </p:cNvSpPr>
          <p:nvPr/>
        </p:nvSpPr>
        <p:spPr bwMode="auto">
          <a:xfrm>
            <a:off x="27395" y="3771932"/>
            <a:ext cx="900112" cy="452437"/>
          </a:xfrm>
          <a:prstGeom prst="rightArrow">
            <a:avLst>
              <a:gd name="adj1" fmla="val 78380"/>
              <a:gd name="adj2" fmla="val 4983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 dirty="0">
                <a:ea typeface="宋体" charset="-122"/>
              </a:rPr>
              <a:t>DCT</a:t>
            </a:r>
          </a:p>
        </p:txBody>
      </p:sp>
      <p:sp>
        <p:nvSpPr>
          <p:cNvPr id="1042445" name="AutoShape 13"/>
          <p:cNvSpPr>
            <a:spLocks noChangeArrowheads="1"/>
          </p:cNvSpPr>
          <p:nvPr/>
        </p:nvSpPr>
        <p:spPr bwMode="auto">
          <a:xfrm>
            <a:off x="4726348" y="3802674"/>
            <a:ext cx="785999" cy="469344"/>
          </a:xfrm>
          <a:prstGeom prst="rightArrow">
            <a:avLst>
              <a:gd name="adj1" fmla="val 78380"/>
              <a:gd name="adj2" fmla="val 49838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aseline="0" dirty="0" smtClean="0">
                <a:ea typeface="宋体" charset="-122"/>
              </a:rPr>
              <a:t>/Q</a:t>
            </a:r>
            <a:endParaRPr lang="en-US" altLang="zh-CN" baseline="0" dirty="0">
              <a:ea typeface="宋体" charset="-122"/>
            </a:endParaRPr>
          </a:p>
        </p:txBody>
      </p:sp>
      <p:sp>
        <p:nvSpPr>
          <p:cNvPr id="1042446" name="AutoShape 14"/>
          <p:cNvSpPr>
            <a:spLocks noChangeArrowheads="1"/>
          </p:cNvSpPr>
          <p:nvPr/>
        </p:nvSpPr>
        <p:spPr bwMode="auto">
          <a:xfrm>
            <a:off x="71439" y="2528889"/>
            <a:ext cx="1260202" cy="391120"/>
          </a:xfrm>
          <a:prstGeom prst="rightArrow">
            <a:avLst>
              <a:gd name="adj1" fmla="val 78380"/>
              <a:gd name="adj2" fmla="val 5460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aseline="0">
                <a:ea typeface="宋体" charset="-122"/>
              </a:rPr>
              <a:t>Sub-Image</a:t>
            </a:r>
          </a:p>
        </p:txBody>
      </p:sp>
      <p:grpSp>
        <p:nvGrpSpPr>
          <p:cNvPr id="26" name="Group 35"/>
          <p:cNvGrpSpPr>
            <a:grpSpLocks/>
          </p:cNvGrpSpPr>
          <p:nvPr/>
        </p:nvGrpSpPr>
        <p:grpSpPr bwMode="auto">
          <a:xfrm>
            <a:off x="5427199" y="3973513"/>
            <a:ext cx="3486151" cy="2514600"/>
            <a:chOff x="2109" y="1027"/>
            <a:chExt cx="2196" cy="1584"/>
          </a:xfrm>
        </p:grpSpPr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2200" y="1117"/>
              <a:ext cx="29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 flipH="1">
              <a:off x="2132" y="1117"/>
              <a:ext cx="362" cy="20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2154" y="1344"/>
              <a:ext cx="0" cy="15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 flipV="1">
              <a:off x="2154" y="1117"/>
              <a:ext cx="658" cy="40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2812" y="1117"/>
              <a:ext cx="249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 flipH="1">
              <a:off x="2177" y="1117"/>
              <a:ext cx="884" cy="589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2177" y="1706"/>
              <a:ext cx="0" cy="22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 flipV="1">
              <a:off x="2154" y="1117"/>
              <a:ext cx="1157" cy="79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>
              <a:off x="3311" y="1117"/>
              <a:ext cx="22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 flipH="1">
              <a:off x="2154" y="1117"/>
              <a:ext cx="1384" cy="975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>
              <a:off x="2154" y="2115"/>
              <a:ext cx="0" cy="204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 flipV="1">
              <a:off x="2154" y="1502"/>
              <a:ext cx="1180" cy="817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39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7877819"/>
                </p:ext>
              </p:extLst>
            </p:nvPr>
          </p:nvGraphicFramePr>
          <p:xfrm>
            <a:off x="2109" y="1027"/>
            <a:ext cx="2196" cy="15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83" name="公式" r:id="rId3" imgW="2501640" imgH="1803240" progId="Equation.3">
                    <p:embed/>
                  </p:oleObj>
                </mc:Choice>
                <mc:Fallback>
                  <p:oleObj name="公式" r:id="rId3" imgW="2501640" imgH="1803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1027"/>
                          <a:ext cx="2196" cy="15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AutoShape 35" descr="\left[{\begin{array}{rrrrrrrr}52&amp;55&amp;61&amp;66&amp;70&amp;61&amp;64&amp;73\\63&amp;59&amp;55&amp;90&amp;109&amp;85&amp;69&amp;72\\62&amp;59&amp;68&amp;113&amp;144&amp;104&amp;66&amp;73\\63&amp;58&amp;71&amp;122&amp;154&amp;106&amp;70&amp;69\\67&amp;61&amp;68&amp;104&amp;126&amp;88&amp;68&amp;70\\79&amp;65&amp;60&amp;70&amp;77&amp;68&amp;58&amp;75\\85&amp;71&amp;64&amp;59&amp;55&amp;61&amp;65&amp;83\\87&amp;79&amp;69&amp;68&amp;65&amp;76&amp;78&amp;94\end{array}}\right]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6356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27609"/>
            <a:ext cx="2952327" cy="18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57" name="Picture 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03" y="1746820"/>
            <a:ext cx="3968305" cy="197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60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06" y="4255112"/>
            <a:ext cx="5193609" cy="180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94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 and Motivation</a:t>
            </a:r>
          </a:p>
          <a:p>
            <a:r>
              <a:rPr lang="en-US" altLang="zh-CN" dirty="0"/>
              <a:t>Why Can We Compress</a:t>
            </a:r>
            <a:r>
              <a:rPr lang="en-US" altLang="zh-CN" dirty="0" smtClean="0"/>
              <a:t>?</a:t>
            </a:r>
          </a:p>
          <a:p>
            <a:r>
              <a:rPr lang="en-US" altLang="zh-CN" dirty="0"/>
              <a:t>Fidelity Criteria</a:t>
            </a:r>
          </a:p>
          <a:p>
            <a:r>
              <a:rPr lang="en-US" altLang="zh-CN" dirty="0"/>
              <a:t>The Flow of Image Compression</a:t>
            </a:r>
          </a:p>
          <a:p>
            <a:r>
              <a:rPr lang="en-US" altLang="zh-CN" dirty="0"/>
              <a:t>Reduce the Correlation between Pixels</a:t>
            </a:r>
          </a:p>
          <a:p>
            <a:pPr lvl="1"/>
            <a:r>
              <a:rPr lang="en-US" altLang="zh-CN" dirty="0"/>
              <a:t>Transform Coding</a:t>
            </a:r>
          </a:p>
          <a:p>
            <a:pPr lvl="1"/>
            <a:r>
              <a:rPr lang="en-US" altLang="zh-CN" dirty="0"/>
              <a:t>Predictive Coding</a:t>
            </a:r>
          </a:p>
          <a:p>
            <a:r>
              <a:rPr lang="en-US" altLang="zh-CN" dirty="0"/>
              <a:t>JPEG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Wavelet for Image Compression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8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  <a:cs typeface="Times New Roman" pitchFamily="18" charset="0"/>
              </a:rPr>
              <a:t>DWT for Image Compression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343400" cy="3048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b="1" u="sng">
                <a:ea typeface="宋体" pitchFamily="2" charset="-122"/>
                <a:cs typeface="Times New Roman" pitchFamily="18" charset="0"/>
              </a:rPr>
              <a:t>Image Decomposition</a:t>
            </a:r>
          </a:p>
          <a:p>
            <a:pPr lvl="1">
              <a:lnSpc>
                <a:spcPct val="90000"/>
              </a:lnSpc>
            </a:pPr>
            <a:r>
              <a:rPr lang="en-US" altLang="zh-CN" sz="2400">
                <a:ea typeface="宋体" pitchFamily="2" charset="-122"/>
                <a:cs typeface="Times New Roman" pitchFamily="18" charset="0"/>
              </a:rPr>
              <a:t>Parent</a:t>
            </a:r>
          </a:p>
          <a:p>
            <a:pPr lvl="1">
              <a:lnSpc>
                <a:spcPct val="90000"/>
              </a:lnSpc>
            </a:pPr>
            <a:r>
              <a:rPr lang="en-US" altLang="zh-CN" sz="2400">
                <a:ea typeface="宋体" pitchFamily="2" charset="-122"/>
                <a:cs typeface="Times New Roman" pitchFamily="18" charset="0"/>
              </a:rPr>
              <a:t>Children</a:t>
            </a:r>
          </a:p>
          <a:p>
            <a:pPr lvl="1">
              <a:lnSpc>
                <a:spcPct val="90000"/>
              </a:lnSpc>
            </a:pPr>
            <a:r>
              <a:rPr lang="en-US" altLang="zh-CN" sz="2400">
                <a:ea typeface="宋体" pitchFamily="2" charset="-122"/>
                <a:cs typeface="Times New Roman" pitchFamily="18" charset="0"/>
              </a:rPr>
              <a:t>Descendants: corresponding coeff. at finer scales</a:t>
            </a:r>
          </a:p>
          <a:p>
            <a:pPr lvl="1">
              <a:lnSpc>
                <a:spcPct val="90000"/>
              </a:lnSpc>
            </a:pPr>
            <a:r>
              <a:rPr lang="en-US" altLang="zh-CN" sz="2400">
                <a:ea typeface="宋体" pitchFamily="2" charset="-122"/>
                <a:cs typeface="Times New Roman" pitchFamily="18" charset="0"/>
              </a:rPr>
              <a:t>Ancestors: corresponding coeff. at coarser scales</a:t>
            </a:r>
            <a:r>
              <a:rPr lang="en-US" altLang="zh-CN" sz="3200">
                <a:ea typeface="宋体" pitchFamily="2" charset="-122"/>
              </a:rPr>
              <a:t> </a:t>
            </a:r>
          </a:p>
          <a:p>
            <a:pPr>
              <a:lnSpc>
                <a:spcPct val="90000"/>
              </a:lnSpc>
            </a:pPr>
            <a:endParaRPr lang="en-US" altLang="zh-CN" sz="3600">
              <a:ea typeface="宋体" pitchFamily="2" charset="-122"/>
            </a:endParaRPr>
          </a:p>
        </p:txBody>
      </p:sp>
      <p:grpSp>
        <p:nvGrpSpPr>
          <p:cNvPr id="135172" name="Group 4"/>
          <p:cNvGrpSpPr>
            <a:grpSpLocks/>
          </p:cNvGrpSpPr>
          <p:nvPr/>
        </p:nvGrpSpPr>
        <p:grpSpPr bwMode="auto">
          <a:xfrm>
            <a:off x="5410200" y="2362200"/>
            <a:ext cx="3124200" cy="2895600"/>
            <a:chOff x="3030" y="8970"/>
            <a:chExt cx="2775" cy="2524"/>
          </a:xfrm>
        </p:grpSpPr>
        <p:grpSp>
          <p:nvGrpSpPr>
            <p:cNvPr id="135173" name="Group 5"/>
            <p:cNvGrpSpPr>
              <a:grpSpLocks/>
            </p:cNvGrpSpPr>
            <p:nvPr/>
          </p:nvGrpSpPr>
          <p:grpSpPr bwMode="auto">
            <a:xfrm>
              <a:off x="3030" y="8974"/>
              <a:ext cx="2775" cy="2520"/>
              <a:chOff x="4440" y="6945"/>
              <a:chExt cx="2775" cy="2520"/>
            </a:xfrm>
          </p:grpSpPr>
          <p:sp>
            <p:nvSpPr>
              <p:cNvPr id="135174" name="Rectangle 6"/>
              <p:cNvSpPr>
                <a:spLocks noChangeArrowheads="1"/>
              </p:cNvSpPr>
              <p:nvPr/>
            </p:nvSpPr>
            <p:spPr bwMode="auto">
              <a:xfrm>
                <a:off x="4440" y="6945"/>
                <a:ext cx="2775" cy="24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175" name="Line 7"/>
              <p:cNvSpPr>
                <a:spLocks noChangeShapeType="1"/>
              </p:cNvSpPr>
              <p:nvPr/>
            </p:nvSpPr>
            <p:spPr bwMode="auto">
              <a:xfrm>
                <a:off x="4440" y="8205"/>
                <a:ext cx="27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176" name="Line 8"/>
              <p:cNvSpPr>
                <a:spLocks noChangeShapeType="1"/>
              </p:cNvSpPr>
              <p:nvPr/>
            </p:nvSpPr>
            <p:spPr bwMode="auto">
              <a:xfrm>
                <a:off x="5835" y="6960"/>
                <a:ext cx="0" cy="25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177" name="Line 9"/>
              <p:cNvSpPr>
                <a:spLocks noChangeShapeType="1"/>
              </p:cNvSpPr>
              <p:nvPr/>
            </p:nvSpPr>
            <p:spPr bwMode="auto">
              <a:xfrm>
                <a:off x="5130" y="6960"/>
                <a:ext cx="0" cy="12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178" name="Line 10"/>
              <p:cNvSpPr>
                <a:spLocks noChangeShapeType="1"/>
              </p:cNvSpPr>
              <p:nvPr/>
            </p:nvSpPr>
            <p:spPr bwMode="auto">
              <a:xfrm>
                <a:off x="4455" y="7605"/>
                <a:ext cx="13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5179" name="Text Box 11"/>
            <p:cNvSpPr txBox="1">
              <a:spLocks noChangeArrowheads="1"/>
            </p:cNvSpPr>
            <p:nvPr/>
          </p:nvSpPr>
          <p:spPr bwMode="auto">
            <a:xfrm>
              <a:off x="4785" y="9319"/>
              <a:ext cx="615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HL</a:t>
              </a:r>
              <a:r>
                <a:rPr lang="en-US" altLang="zh-CN" sz="14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endParaRPr lang="en-US" altLang="zh-CN" sz="12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5180" name="Text Box 12"/>
            <p:cNvSpPr txBox="1">
              <a:spLocks noChangeArrowheads="1"/>
            </p:cNvSpPr>
            <p:nvPr/>
          </p:nvSpPr>
          <p:spPr bwMode="auto">
            <a:xfrm>
              <a:off x="3434" y="10534"/>
              <a:ext cx="615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LH</a:t>
              </a:r>
              <a:r>
                <a:rPr lang="en-US" altLang="zh-CN" sz="14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endParaRPr lang="en-US" altLang="zh-CN" sz="12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5181" name="Text Box 13"/>
            <p:cNvSpPr txBox="1">
              <a:spLocks noChangeArrowheads="1"/>
            </p:cNvSpPr>
            <p:nvPr/>
          </p:nvSpPr>
          <p:spPr bwMode="auto">
            <a:xfrm>
              <a:off x="4800" y="10549"/>
              <a:ext cx="690" cy="4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HH</a:t>
              </a:r>
              <a:r>
                <a:rPr lang="en-US" altLang="zh-CN" sz="14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endParaRPr lang="en-US" altLang="zh-CN" sz="12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5182" name="Text Box 14"/>
            <p:cNvSpPr txBox="1">
              <a:spLocks noChangeArrowheads="1"/>
            </p:cNvSpPr>
            <p:nvPr/>
          </p:nvSpPr>
          <p:spPr bwMode="auto">
            <a:xfrm>
              <a:off x="3750" y="9739"/>
              <a:ext cx="660" cy="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HH</a:t>
              </a:r>
              <a:r>
                <a:rPr lang="en-US" altLang="zh-CN" sz="8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endParaRPr lang="en-US" altLang="zh-CN" sz="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5183" name="Text Box 15"/>
            <p:cNvSpPr txBox="1">
              <a:spLocks noChangeArrowheads="1"/>
            </p:cNvSpPr>
            <p:nvPr/>
          </p:nvSpPr>
          <p:spPr bwMode="auto">
            <a:xfrm>
              <a:off x="3090" y="9724"/>
              <a:ext cx="600" cy="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LH</a:t>
              </a:r>
              <a:r>
                <a:rPr lang="en-US" altLang="zh-CN" sz="8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endParaRPr lang="en-US" altLang="zh-CN" sz="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5184" name="Text Box 16"/>
            <p:cNvSpPr txBox="1">
              <a:spLocks noChangeArrowheads="1"/>
            </p:cNvSpPr>
            <p:nvPr/>
          </p:nvSpPr>
          <p:spPr bwMode="auto">
            <a:xfrm>
              <a:off x="3750" y="9139"/>
              <a:ext cx="585" cy="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HL</a:t>
              </a:r>
              <a:r>
                <a:rPr lang="en-US" altLang="zh-CN" sz="8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endParaRPr lang="en-US" altLang="zh-CN" sz="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5185" name="Text Box 17"/>
            <p:cNvSpPr txBox="1">
              <a:spLocks noChangeArrowheads="1"/>
            </p:cNvSpPr>
            <p:nvPr/>
          </p:nvSpPr>
          <p:spPr bwMode="auto">
            <a:xfrm>
              <a:off x="3375" y="8974"/>
              <a:ext cx="345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HL</a:t>
              </a:r>
              <a:r>
                <a:rPr lang="en-US" altLang="zh-CN" sz="12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  <a:endParaRPr lang="en-US" altLang="zh-CN" sz="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5186" name="Text Box 18"/>
            <p:cNvSpPr txBox="1">
              <a:spLocks noChangeArrowheads="1"/>
            </p:cNvSpPr>
            <p:nvPr/>
          </p:nvSpPr>
          <p:spPr bwMode="auto">
            <a:xfrm>
              <a:off x="3030" y="8970"/>
              <a:ext cx="345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LL</a:t>
              </a:r>
              <a:r>
                <a:rPr lang="en-US" altLang="zh-CN" sz="12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</a:p>
          </p:txBody>
        </p:sp>
        <p:sp>
          <p:nvSpPr>
            <p:cNvPr id="135187" name="Text Box 19"/>
            <p:cNvSpPr txBox="1">
              <a:spLocks noChangeArrowheads="1"/>
            </p:cNvSpPr>
            <p:nvPr/>
          </p:nvSpPr>
          <p:spPr bwMode="auto">
            <a:xfrm>
              <a:off x="3030" y="9285"/>
              <a:ext cx="345" cy="3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18288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LH</a:t>
              </a:r>
              <a:r>
                <a:rPr lang="en-US" altLang="zh-CN" sz="12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  <a:endParaRPr lang="en-US" altLang="zh-CN" sz="800" i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5188" name="Text Box 20"/>
            <p:cNvSpPr txBox="1">
              <a:spLocks noChangeArrowheads="1"/>
            </p:cNvSpPr>
            <p:nvPr/>
          </p:nvSpPr>
          <p:spPr bwMode="auto">
            <a:xfrm>
              <a:off x="3375" y="9285"/>
              <a:ext cx="345" cy="3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18288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HH</a:t>
              </a:r>
              <a:r>
                <a:rPr lang="en-US" altLang="zh-CN" sz="12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  <a:endParaRPr lang="en-US" altLang="zh-CN" sz="800" i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5189" name="Rectangle 21"/>
            <p:cNvSpPr>
              <a:spLocks noChangeArrowheads="1"/>
            </p:cNvSpPr>
            <p:nvPr/>
          </p:nvSpPr>
          <p:spPr bwMode="auto">
            <a:xfrm>
              <a:off x="3975" y="10035"/>
              <a:ext cx="180" cy="19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0" name="Rectangle 22"/>
            <p:cNvSpPr>
              <a:spLocks noChangeArrowheads="1"/>
            </p:cNvSpPr>
            <p:nvPr/>
          </p:nvSpPr>
          <p:spPr bwMode="auto">
            <a:xfrm>
              <a:off x="4890" y="11010"/>
              <a:ext cx="480" cy="4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1" name="Line 23"/>
            <p:cNvSpPr>
              <a:spLocks noChangeShapeType="1"/>
            </p:cNvSpPr>
            <p:nvPr/>
          </p:nvSpPr>
          <p:spPr bwMode="auto">
            <a:xfrm>
              <a:off x="4065" y="10035"/>
              <a:ext cx="0" cy="1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2" name="Line 24"/>
            <p:cNvSpPr>
              <a:spLocks noChangeShapeType="1"/>
            </p:cNvSpPr>
            <p:nvPr/>
          </p:nvSpPr>
          <p:spPr bwMode="auto">
            <a:xfrm>
              <a:off x="3975" y="10125"/>
              <a:ext cx="1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3" name="Line 25"/>
            <p:cNvSpPr>
              <a:spLocks noChangeShapeType="1"/>
            </p:cNvSpPr>
            <p:nvPr/>
          </p:nvSpPr>
          <p:spPr bwMode="auto">
            <a:xfrm>
              <a:off x="5130" y="11010"/>
              <a:ext cx="0" cy="4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4" name="Line 26"/>
            <p:cNvSpPr>
              <a:spLocks noChangeShapeType="1"/>
            </p:cNvSpPr>
            <p:nvPr/>
          </p:nvSpPr>
          <p:spPr bwMode="auto">
            <a:xfrm>
              <a:off x="4890" y="11235"/>
              <a:ext cx="4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5" name="Line 27"/>
            <p:cNvSpPr>
              <a:spLocks noChangeShapeType="1"/>
            </p:cNvSpPr>
            <p:nvPr/>
          </p:nvSpPr>
          <p:spPr bwMode="auto">
            <a:xfrm>
              <a:off x="4890" y="11130"/>
              <a:ext cx="4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6" name="Line 28"/>
            <p:cNvSpPr>
              <a:spLocks noChangeShapeType="1"/>
            </p:cNvSpPr>
            <p:nvPr/>
          </p:nvSpPr>
          <p:spPr bwMode="auto">
            <a:xfrm>
              <a:off x="4890" y="11340"/>
              <a:ext cx="4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7" name="Line 29"/>
            <p:cNvSpPr>
              <a:spLocks noChangeShapeType="1"/>
            </p:cNvSpPr>
            <p:nvPr/>
          </p:nvSpPr>
          <p:spPr bwMode="auto">
            <a:xfrm>
              <a:off x="5010" y="11010"/>
              <a:ext cx="0" cy="4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8" name="Line 30"/>
            <p:cNvSpPr>
              <a:spLocks noChangeShapeType="1"/>
            </p:cNvSpPr>
            <p:nvPr/>
          </p:nvSpPr>
          <p:spPr bwMode="auto">
            <a:xfrm>
              <a:off x="5250" y="11010"/>
              <a:ext cx="0" cy="4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199" name="Line 31"/>
            <p:cNvSpPr>
              <a:spLocks noChangeShapeType="1"/>
            </p:cNvSpPr>
            <p:nvPr/>
          </p:nvSpPr>
          <p:spPr bwMode="auto">
            <a:xfrm>
              <a:off x="3210" y="9210"/>
              <a:ext cx="3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0" name="Line 32"/>
            <p:cNvSpPr>
              <a:spLocks noChangeShapeType="1"/>
            </p:cNvSpPr>
            <p:nvPr/>
          </p:nvSpPr>
          <p:spPr bwMode="auto">
            <a:xfrm>
              <a:off x="3225" y="9240"/>
              <a:ext cx="0" cy="16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1" name="Line 33"/>
            <p:cNvSpPr>
              <a:spLocks noChangeShapeType="1"/>
            </p:cNvSpPr>
            <p:nvPr/>
          </p:nvSpPr>
          <p:spPr bwMode="auto">
            <a:xfrm>
              <a:off x="3600" y="9210"/>
              <a:ext cx="3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2" name="Line 34"/>
            <p:cNvSpPr>
              <a:spLocks noChangeShapeType="1"/>
            </p:cNvSpPr>
            <p:nvPr/>
          </p:nvSpPr>
          <p:spPr bwMode="auto">
            <a:xfrm>
              <a:off x="4245" y="9255"/>
              <a:ext cx="6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3" name="Line 35"/>
            <p:cNvSpPr>
              <a:spLocks noChangeShapeType="1"/>
            </p:cNvSpPr>
            <p:nvPr/>
          </p:nvSpPr>
          <p:spPr bwMode="auto">
            <a:xfrm>
              <a:off x="3225" y="9210"/>
              <a:ext cx="240" cy="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4" name="Line 36"/>
            <p:cNvSpPr>
              <a:spLocks noChangeShapeType="1"/>
            </p:cNvSpPr>
            <p:nvPr/>
          </p:nvSpPr>
          <p:spPr bwMode="auto">
            <a:xfrm>
              <a:off x="3210" y="9540"/>
              <a:ext cx="0" cy="3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5" name="Line 37"/>
            <p:cNvSpPr>
              <a:spLocks noChangeShapeType="1"/>
            </p:cNvSpPr>
            <p:nvPr/>
          </p:nvSpPr>
          <p:spPr bwMode="auto">
            <a:xfrm>
              <a:off x="3660" y="9570"/>
              <a:ext cx="285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6" name="Line 38"/>
            <p:cNvSpPr>
              <a:spLocks noChangeShapeType="1"/>
            </p:cNvSpPr>
            <p:nvPr/>
          </p:nvSpPr>
          <p:spPr bwMode="auto">
            <a:xfrm>
              <a:off x="4290" y="10110"/>
              <a:ext cx="5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7" name="Line 39"/>
            <p:cNvSpPr>
              <a:spLocks noChangeShapeType="1"/>
            </p:cNvSpPr>
            <p:nvPr/>
          </p:nvSpPr>
          <p:spPr bwMode="auto">
            <a:xfrm>
              <a:off x="3300" y="10065"/>
              <a:ext cx="0" cy="6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8" name="Rectangle 40"/>
            <p:cNvSpPr>
              <a:spLocks noChangeArrowheads="1"/>
            </p:cNvSpPr>
            <p:nvPr/>
          </p:nvSpPr>
          <p:spPr bwMode="auto">
            <a:xfrm>
              <a:off x="3495" y="9555"/>
              <a:ext cx="72" cy="7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09" name="Line 41"/>
            <p:cNvSpPr>
              <a:spLocks noChangeShapeType="1"/>
            </p:cNvSpPr>
            <p:nvPr/>
          </p:nvSpPr>
          <p:spPr bwMode="auto">
            <a:xfrm>
              <a:off x="3540" y="9630"/>
              <a:ext cx="450" cy="4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5210" name="Line 42"/>
            <p:cNvSpPr>
              <a:spLocks noChangeShapeType="1"/>
            </p:cNvSpPr>
            <p:nvPr/>
          </p:nvSpPr>
          <p:spPr bwMode="auto">
            <a:xfrm>
              <a:off x="4050" y="10215"/>
              <a:ext cx="810" cy="8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35211" name="Text Box 43"/>
          <p:cNvSpPr txBox="1">
            <a:spLocks noChangeArrowheads="1"/>
          </p:cNvSpPr>
          <p:nvPr/>
        </p:nvSpPr>
        <p:spPr bwMode="auto">
          <a:xfrm>
            <a:off x="762000" y="5334000"/>
            <a:ext cx="792480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zh-CN" sz="24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Parent-children dependencies of subbands: arrow points from the subband of parents to the subband of children.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60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  <a:cs typeface="Times New Roman" pitchFamily="18" charset="0"/>
              </a:rPr>
              <a:t>DWT for Image Compression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4495800" cy="2819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b="1" u="sng">
                <a:ea typeface="宋体" pitchFamily="2" charset="-122"/>
                <a:cs typeface="Times New Roman" pitchFamily="18" charset="0"/>
              </a:rPr>
              <a:t>Image Decomposition</a:t>
            </a:r>
          </a:p>
          <a:p>
            <a:pPr lvl="1">
              <a:lnSpc>
                <a:spcPct val="80000"/>
              </a:lnSpc>
            </a:pPr>
            <a:r>
              <a:rPr lang="en-US" altLang="zh-CN" sz="2400">
                <a:ea typeface="宋体" pitchFamily="2" charset="-122"/>
                <a:cs typeface="Times New Roman" pitchFamily="18" charset="0"/>
              </a:rPr>
              <a:t>Feature 1: </a:t>
            </a:r>
          </a:p>
          <a:p>
            <a:pPr lvl="2">
              <a:lnSpc>
                <a:spcPct val="80000"/>
              </a:lnSpc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Energy distribution concentrated in low frequencies</a:t>
            </a:r>
          </a:p>
          <a:p>
            <a:pPr lvl="1">
              <a:lnSpc>
                <a:spcPct val="80000"/>
              </a:lnSpc>
            </a:pPr>
            <a:r>
              <a:rPr lang="en-US" altLang="zh-CN" sz="2400">
                <a:ea typeface="宋体" pitchFamily="2" charset="-122"/>
                <a:cs typeface="Times New Roman" pitchFamily="18" charset="0"/>
              </a:rPr>
              <a:t>Feature 2:</a:t>
            </a:r>
          </a:p>
          <a:p>
            <a:pPr lvl="2">
              <a:lnSpc>
                <a:spcPct val="80000"/>
              </a:lnSpc>
            </a:pPr>
            <a:r>
              <a:rPr lang="en-US" altLang="zh-CN" sz="2000">
                <a:ea typeface="宋体" pitchFamily="2" charset="-122"/>
                <a:cs typeface="Times New Roman" pitchFamily="18" charset="0"/>
              </a:rPr>
              <a:t>Spatial self-similarity across subbands</a:t>
            </a:r>
            <a:r>
              <a:rPr lang="en-US" altLang="zh-CN">
                <a:ea typeface="宋体" pitchFamily="2" charset="-122"/>
              </a:rPr>
              <a:t> </a:t>
            </a:r>
          </a:p>
        </p:txBody>
      </p:sp>
      <p:grpSp>
        <p:nvGrpSpPr>
          <p:cNvPr id="136196" name="Group 4"/>
          <p:cNvGrpSpPr>
            <a:grpSpLocks/>
          </p:cNvGrpSpPr>
          <p:nvPr/>
        </p:nvGrpSpPr>
        <p:grpSpPr bwMode="auto">
          <a:xfrm>
            <a:off x="1219200" y="4419600"/>
            <a:ext cx="2600325" cy="2209800"/>
            <a:chOff x="6525" y="9045"/>
            <a:chExt cx="2775" cy="2524"/>
          </a:xfrm>
        </p:grpSpPr>
        <p:grpSp>
          <p:nvGrpSpPr>
            <p:cNvPr id="136197" name="Group 5"/>
            <p:cNvGrpSpPr>
              <a:grpSpLocks/>
            </p:cNvGrpSpPr>
            <p:nvPr/>
          </p:nvGrpSpPr>
          <p:grpSpPr bwMode="auto">
            <a:xfrm>
              <a:off x="6525" y="9049"/>
              <a:ext cx="2775" cy="2520"/>
              <a:chOff x="4440" y="6945"/>
              <a:chExt cx="2775" cy="2520"/>
            </a:xfrm>
          </p:grpSpPr>
          <p:sp>
            <p:nvSpPr>
              <p:cNvPr id="136198" name="Rectangle 6"/>
              <p:cNvSpPr>
                <a:spLocks noChangeArrowheads="1"/>
              </p:cNvSpPr>
              <p:nvPr/>
            </p:nvSpPr>
            <p:spPr bwMode="auto">
              <a:xfrm>
                <a:off x="4440" y="6945"/>
                <a:ext cx="2775" cy="24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199" name="Line 7"/>
              <p:cNvSpPr>
                <a:spLocks noChangeShapeType="1"/>
              </p:cNvSpPr>
              <p:nvPr/>
            </p:nvSpPr>
            <p:spPr bwMode="auto">
              <a:xfrm>
                <a:off x="4440" y="8205"/>
                <a:ext cx="277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00" name="Line 8"/>
              <p:cNvSpPr>
                <a:spLocks noChangeShapeType="1"/>
              </p:cNvSpPr>
              <p:nvPr/>
            </p:nvSpPr>
            <p:spPr bwMode="auto">
              <a:xfrm>
                <a:off x="5835" y="6960"/>
                <a:ext cx="0" cy="25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01" name="Line 9"/>
              <p:cNvSpPr>
                <a:spLocks noChangeShapeType="1"/>
              </p:cNvSpPr>
              <p:nvPr/>
            </p:nvSpPr>
            <p:spPr bwMode="auto">
              <a:xfrm>
                <a:off x="5130" y="6960"/>
                <a:ext cx="0" cy="124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202" name="Line 10"/>
              <p:cNvSpPr>
                <a:spLocks noChangeShapeType="1"/>
              </p:cNvSpPr>
              <p:nvPr/>
            </p:nvSpPr>
            <p:spPr bwMode="auto">
              <a:xfrm>
                <a:off x="4455" y="7605"/>
                <a:ext cx="138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36203" name="Text Box 11"/>
            <p:cNvSpPr txBox="1">
              <a:spLocks noChangeArrowheads="1"/>
            </p:cNvSpPr>
            <p:nvPr/>
          </p:nvSpPr>
          <p:spPr bwMode="auto">
            <a:xfrm>
              <a:off x="8280" y="9394"/>
              <a:ext cx="615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HL</a:t>
              </a:r>
              <a:r>
                <a:rPr lang="en-US" altLang="zh-CN" sz="14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endParaRPr lang="en-US" altLang="zh-CN" sz="12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6204" name="Text Box 12"/>
            <p:cNvSpPr txBox="1">
              <a:spLocks noChangeArrowheads="1"/>
            </p:cNvSpPr>
            <p:nvPr/>
          </p:nvSpPr>
          <p:spPr bwMode="auto">
            <a:xfrm>
              <a:off x="6929" y="10609"/>
              <a:ext cx="615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LH</a:t>
              </a:r>
              <a:r>
                <a:rPr lang="en-US" altLang="zh-CN" sz="14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endParaRPr lang="en-US" altLang="zh-CN" sz="12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6205" name="Text Box 13"/>
            <p:cNvSpPr txBox="1">
              <a:spLocks noChangeArrowheads="1"/>
            </p:cNvSpPr>
            <p:nvPr/>
          </p:nvSpPr>
          <p:spPr bwMode="auto">
            <a:xfrm>
              <a:off x="8280" y="10609"/>
              <a:ext cx="690" cy="4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HH</a:t>
              </a:r>
              <a:r>
                <a:rPr lang="en-US" altLang="zh-CN" sz="14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endParaRPr lang="en-US" altLang="zh-CN" sz="12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6206" name="Text Box 14"/>
            <p:cNvSpPr txBox="1">
              <a:spLocks noChangeArrowheads="1"/>
            </p:cNvSpPr>
            <p:nvPr/>
          </p:nvSpPr>
          <p:spPr bwMode="auto">
            <a:xfrm>
              <a:off x="7245" y="9814"/>
              <a:ext cx="660" cy="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HH</a:t>
              </a:r>
              <a:r>
                <a:rPr lang="en-US" altLang="zh-CN" sz="8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endParaRPr lang="en-US" altLang="zh-CN" sz="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6207" name="Text Box 15"/>
            <p:cNvSpPr txBox="1">
              <a:spLocks noChangeArrowheads="1"/>
            </p:cNvSpPr>
            <p:nvPr/>
          </p:nvSpPr>
          <p:spPr bwMode="auto">
            <a:xfrm>
              <a:off x="6585" y="9799"/>
              <a:ext cx="600" cy="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LH</a:t>
              </a:r>
              <a:r>
                <a:rPr lang="en-US" altLang="zh-CN" sz="8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endParaRPr lang="en-US" altLang="zh-CN" sz="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6208" name="Text Box 16"/>
            <p:cNvSpPr txBox="1">
              <a:spLocks noChangeArrowheads="1"/>
            </p:cNvSpPr>
            <p:nvPr/>
          </p:nvSpPr>
          <p:spPr bwMode="auto">
            <a:xfrm>
              <a:off x="7245" y="9214"/>
              <a:ext cx="585" cy="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HL</a:t>
              </a:r>
              <a:r>
                <a:rPr lang="en-US" altLang="zh-CN" sz="8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endParaRPr lang="en-US" altLang="zh-CN" sz="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6209" name="Text Box 17"/>
            <p:cNvSpPr txBox="1">
              <a:spLocks noChangeArrowheads="1"/>
            </p:cNvSpPr>
            <p:nvPr/>
          </p:nvSpPr>
          <p:spPr bwMode="auto">
            <a:xfrm>
              <a:off x="6870" y="9049"/>
              <a:ext cx="345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HL</a:t>
              </a:r>
              <a:r>
                <a:rPr lang="en-US" altLang="zh-CN" sz="12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  <a:endParaRPr lang="en-US" altLang="zh-CN" sz="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6210" name="Text Box 18"/>
            <p:cNvSpPr txBox="1">
              <a:spLocks noChangeArrowheads="1"/>
            </p:cNvSpPr>
            <p:nvPr/>
          </p:nvSpPr>
          <p:spPr bwMode="auto">
            <a:xfrm>
              <a:off x="6525" y="9045"/>
              <a:ext cx="345" cy="3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LL</a:t>
              </a:r>
              <a:r>
                <a:rPr lang="en-US" altLang="zh-CN" sz="12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</a:p>
          </p:txBody>
        </p:sp>
        <p:sp>
          <p:nvSpPr>
            <p:cNvPr id="136211" name="Text Box 19"/>
            <p:cNvSpPr txBox="1">
              <a:spLocks noChangeArrowheads="1"/>
            </p:cNvSpPr>
            <p:nvPr/>
          </p:nvSpPr>
          <p:spPr bwMode="auto">
            <a:xfrm>
              <a:off x="6525" y="9360"/>
              <a:ext cx="345" cy="3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18288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LH</a:t>
              </a:r>
              <a:r>
                <a:rPr lang="en-US" altLang="zh-CN" sz="12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  <a:endParaRPr lang="en-US" altLang="zh-CN" sz="800" i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6212" name="Text Box 20"/>
            <p:cNvSpPr txBox="1">
              <a:spLocks noChangeArrowheads="1"/>
            </p:cNvSpPr>
            <p:nvPr/>
          </p:nvSpPr>
          <p:spPr bwMode="auto">
            <a:xfrm>
              <a:off x="6870" y="9360"/>
              <a:ext cx="345" cy="3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18288" rIns="0" bIns="0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800" i="1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HH</a:t>
              </a:r>
              <a:r>
                <a:rPr lang="en-US" altLang="zh-CN" sz="1200" i="1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3</a:t>
              </a:r>
              <a:endParaRPr lang="en-US" altLang="zh-CN" sz="800" i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6213" name="Line 21"/>
            <p:cNvSpPr>
              <a:spLocks noChangeShapeType="1"/>
            </p:cNvSpPr>
            <p:nvPr/>
          </p:nvSpPr>
          <p:spPr bwMode="auto">
            <a:xfrm>
              <a:off x="6705" y="9285"/>
              <a:ext cx="3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6214" name="Line 22"/>
            <p:cNvSpPr>
              <a:spLocks noChangeShapeType="1"/>
            </p:cNvSpPr>
            <p:nvPr/>
          </p:nvSpPr>
          <p:spPr bwMode="auto">
            <a:xfrm flipH="1">
              <a:off x="6720" y="9285"/>
              <a:ext cx="300" cy="3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6215" name="Line 23"/>
            <p:cNvSpPr>
              <a:spLocks noChangeShapeType="1"/>
            </p:cNvSpPr>
            <p:nvPr/>
          </p:nvSpPr>
          <p:spPr bwMode="auto">
            <a:xfrm>
              <a:off x="6720" y="9615"/>
              <a:ext cx="7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6216" name="Line 24"/>
            <p:cNvSpPr>
              <a:spLocks noChangeShapeType="1"/>
            </p:cNvSpPr>
            <p:nvPr/>
          </p:nvSpPr>
          <p:spPr bwMode="auto">
            <a:xfrm flipH="1">
              <a:off x="6720" y="9615"/>
              <a:ext cx="765" cy="6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6217" name="Line 25"/>
            <p:cNvSpPr>
              <a:spLocks noChangeShapeType="1"/>
            </p:cNvSpPr>
            <p:nvPr/>
          </p:nvSpPr>
          <p:spPr bwMode="auto">
            <a:xfrm>
              <a:off x="6750" y="10215"/>
              <a:ext cx="14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6218" name="Line 26"/>
            <p:cNvSpPr>
              <a:spLocks noChangeShapeType="1"/>
            </p:cNvSpPr>
            <p:nvPr/>
          </p:nvSpPr>
          <p:spPr bwMode="auto">
            <a:xfrm flipH="1">
              <a:off x="6765" y="10230"/>
              <a:ext cx="1380" cy="11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136219" name="Line 27"/>
            <p:cNvSpPr>
              <a:spLocks noChangeShapeType="1"/>
            </p:cNvSpPr>
            <p:nvPr/>
          </p:nvSpPr>
          <p:spPr bwMode="auto">
            <a:xfrm>
              <a:off x="6750" y="11355"/>
              <a:ext cx="14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36220" name="Text Box 28"/>
          <p:cNvSpPr txBox="1">
            <a:spLocks noChangeArrowheads="1"/>
          </p:cNvSpPr>
          <p:nvPr/>
        </p:nvSpPr>
        <p:spPr bwMode="auto">
          <a:xfrm>
            <a:off x="3962400" y="5865813"/>
            <a:ext cx="3886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The scanning order of the subbands for encoding the significance map.</a:t>
            </a:r>
            <a:endParaRPr lang="en-US" altLang="zh-CN" b="1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136221" name="Object 29"/>
          <p:cNvGraphicFramePr>
            <a:graphicFrameLocks noChangeAspect="1"/>
          </p:cNvGraphicFramePr>
          <p:nvPr/>
        </p:nvGraphicFramePr>
        <p:xfrm>
          <a:off x="4953000" y="1828800"/>
          <a:ext cx="3733800" cy="345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Bitmap Image" r:id="rId3" imgW="6819048" imgH="6304762" progId="Paint.Picture">
                  <p:embed/>
                </p:oleObj>
              </mc:Choice>
              <mc:Fallback>
                <p:oleObj name="Bitmap Image" r:id="rId3" imgW="6819048" imgH="630476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828800"/>
                        <a:ext cx="3733800" cy="345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6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ea typeface="宋体" pitchFamily="2" charset="-122"/>
              </a:rPr>
              <a:t>Embedded Zerotree Wavelet Compression (EZW) </a:t>
            </a:r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1800">
                <a:ea typeface="宋体" pitchFamily="2" charset="-122"/>
              </a:rPr>
              <a:t>The zerotree is based on the hypothesis that if a wavelet coefficient at a coarse scale is insignificant, then all wavelet coefficients of the same orientation in the same spatial location at finer scales are likely to be insignificant.</a:t>
            </a:r>
          </a:p>
          <a:p>
            <a:pPr lvl="1">
              <a:lnSpc>
                <a:spcPct val="80000"/>
              </a:lnSpc>
            </a:pPr>
            <a:r>
              <a:rPr lang="en-US" altLang="zh-CN" sz="1800">
                <a:ea typeface="宋体" pitchFamily="2" charset="-122"/>
              </a:rPr>
              <a:t>Natural images in general have a low pass spectrum. When an image is wavelet transformed,  the energy in the sub-bands decreases with the scale goes higher so the wavelet coefficient will, on average, be smaller in the higher levels.</a:t>
            </a:r>
          </a:p>
          <a:p>
            <a:pPr>
              <a:lnSpc>
                <a:spcPct val="80000"/>
              </a:lnSpc>
            </a:pPr>
            <a:endParaRPr lang="en-US" altLang="zh-CN" sz="1800">
              <a:ea typeface="宋体" pitchFamily="2" charset="-122"/>
            </a:endParaRPr>
          </a:p>
        </p:txBody>
      </p:sp>
      <p:pic>
        <p:nvPicPr>
          <p:cNvPr id="126981" name="Picture 5"/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922463"/>
            <a:ext cx="3810000" cy="3603625"/>
          </a:xfrm>
        </p:spPr>
      </p:pic>
    </p:spTree>
    <p:extLst>
      <p:ext uri="{BB962C8B-B14F-4D97-AF65-F5344CB8AC3E}">
        <p14:creationId xmlns:p14="http://schemas.microsoft.com/office/powerpoint/2010/main" val="21237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en-US" altLang="zh-CN" smtClean="0"/>
              <a:t>End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26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Types of Compression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7772400" cy="447632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 smtClean="0">
                <a:ea typeface="宋体" pitchFamily="2" charset="-122"/>
              </a:rPr>
              <a:t>Lossy</a:t>
            </a:r>
            <a:r>
              <a:rPr lang="en-US" altLang="zh-CN" dirty="0" smtClean="0">
                <a:ea typeface="宋体" pitchFamily="2" charset="-122"/>
              </a:rPr>
              <a:t> compression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discards </a:t>
            </a:r>
            <a:r>
              <a:rPr lang="en-US" altLang="zh-CN" dirty="0">
                <a:ea typeface="宋体" pitchFamily="2" charset="-122"/>
              </a:rPr>
              <a:t>redundant information, achieves higher compression </a:t>
            </a:r>
            <a:r>
              <a:rPr lang="en-US" altLang="zh-CN" dirty="0" smtClean="0">
                <a:ea typeface="宋体" pitchFamily="2" charset="-122"/>
              </a:rPr>
              <a:t>ratios</a:t>
            </a:r>
            <a:endParaRPr lang="en-US" altLang="zh-CN" dirty="0">
              <a:ea typeface="宋体" pitchFamily="2" charset="-122"/>
            </a:endParaRP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dirty="0">
                <a:ea typeface="宋体" charset="-122"/>
              </a:rPr>
              <a:t>digital image and video where some errors or loss can be tolerated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dirty="0">
                <a:ea typeface="宋体" charset="-122"/>
              </a:rPr>
              <a:t>exploit both code and inter-pixel redundancy and </a:t>
            </a:r>
            <a:r>
              <a:rPr lang="en-US" altLang="zh-CN" dirty="0" err="1">
                <a:ea typeface="宋体" charset="-122"/>
              </a:rPr>
              <a:t>sycho</a:t>
            </a:r>
            <a:r>
              <a:rPr lang="en-US" altLang="zh-CN" dirty="0">
                <a:ea typeface="宋体" charset="-122"/>
              </a:rPr>
              <a:t>-visual perception </a:t>
            </a:r>
            <a:r>
              <a:rPr lang="en-US" altLang="zh-CN" dirty="0" smtClean="0">
                <a:ea typeface="宋体" charset="-122"/>
              </a:rPr>
              <a:t>properties</a:t>
            </a:r>
            <a:endParaRPr lang="en-US" altLang="zh-CN" dirty="0" smtClean="0">
              <a:ea typeface="宋体" pitchFamily="2" charset="-122"/>
            </a:endParaRPr>
          </a:p>
          <a:p>
            <a:r>
              <a:rPr lang="en-US" altLang="zh-CN" dirty="0" smtClean="0">
                <a:ea typeface="宋体" pitchFamily="2" charset="-122"/>
              </a:rPr>
              <a:t>Lossless compression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can </a:t>
            </a:r>
            <a:r>
              <a:rPr lang="en-US" altLang="zh-CN" dirty="0">
                <a:ea typeface="宋体" pitchFamily="2" charset="-122"/>
              </a:rPr>
              <a:t>reconstruct the original image</a:t>
            </a:r>
            <a:r>
              <a:rPr lang="en-US" altLang="zh-CN" dirty="0" smtClean="0">
                <a:ea typeface="宋体" pitchFamily="2" charset="-122"/>
              </a:rPr>
              <a:t>.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dirty="0" smtClean="0">
                <a:ea typeface="宋体" charset="-122"/>
              </a:rPr>
              <a:t>for </a:t>
            </a:r>
            <a:r>
              <a:rPr lang="en-US" altLang="zh-CN" dirty="0">
                <a:ea typeface="宋体" charset="-122"/>
              </a:rPr>
              <a:t>legal and medical documents, computer programs</a:t>
            </a:r>
          </a:p>
          <a:p>
            <a:pPr lvl="1">
              <a:buClr>
                <a:schemeClr val="hlink"/>
              </a:buClr>
              <a:buFont typeface="Wingdings" pitchFamily="2" charset="2"/>
              <a:buChar char="§"/>
            </a:pPr>
            <a:r>
              <a:rPr lang="en-US" altLang="zh-CN" dirty="0">
                <a:ea typeface="宋体" charset="-122"/>
              </a:rPr>
              <a:t>exploit only code and inter-pixel </a:t>
            </a:r>
            <a:r>
              <a:rPr lang="en-US" altLang="zh-CN" dirty="0" smtClean="0">
                <a:ea typeface="宋体" charset="-122"/>
              </a:rPr>
              <a:t>redundancy</a:t>
            </a: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929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Background and Motivation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Why Can We Compress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altLang="zh-CN" dirty="0"/>
              <a:t>Fidelity Criteria</a:t>
            </a:r>
          </a:p>
          <a:p>
            <a:r>
              <a:rPr lang="en-US" altLang="zh-CN" dirty="0"/>
              <a:t>The Flow of Image Compression</a:t>
            </a:r>
          </a:p>
          <a:p>
            <a:r>
              <a:rPr lang="en-US" altLang="zh-CN" dirty="0"/>
              <a:t>Reduce the Correlation between Pixels</a:t>
            </a:r>
          </a:p>
          <a:p>
            <a:pPr lvl="1"/>
            <a:r>
              <a:rPr lang="en-US" altLang="zh-CN" dirty="0"/>
              <a:t>Transform Coding</a:t>
            </a:r>
          </a:p>
          <a:p>
            <a:pPr lvl="1"/>
            <a:r>
              <a:rPr lang="en-US" altLang="zh-CN" dirty="0"/>
              <a:t>Predictive Coding</a:t>
            </a:r>
          </a:p>
          <a:p>
            <a:r>
              <a:rPr lang="en-US" altLang="zh-CN" dirty="0"/>
              <a:t>JPEG</a:t>
            </a:r>
          </a:p>
          <a:p>
            <a:r>
              <a:rPr lang="en-US" altLang="zh-CN" dirty="0"/>
              <a:t>Wavelet for Image Compression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2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55650" y="1700213"/>
            <a:ext cx="7772400" cy="41148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SzTx/>
              <a:buFontTx/>
              <a:buChar char="•"/>
            </a:pPr>
            <a:r>
              <a:rPr lang="en-US" altLang="zh-CN" sz="2800" dirty="0">
                <a:ea typeface="宋体" pitchFamily="2" charset="-122"/>
              </a:rPr>
              <a:t>Basic data redundancies:</a:t>
            </a:r>
          </a:p>
          <a:p>
            <a:pPr marL="990600" lvl="1" indent="-533400">
              <a:lnSpc>
                <a:spcPct val="90000"/>
              </a:lnSpc>
              <a:buClr>
                <a:schemeClr val="hlink"/>
              </a:buClr>
              <a:buSzTx/>
              <a:buFontTx/>
              <a:buAutoNum type="arabicPeriod"/>
            </a:pPr>
            <a:r>
              <a:rPr lang="en-US" altLang="zh-CN" sz="2400" dirty="0">
                <a:ea typeface="宋体" pitchFamily="2" charset="-122"/>
              </a:rPr>
              <a:t>Coding </a:t>
            </a:r>
            <a:r>
              <a:rPr lang="en-US" altLang="zh-CN" sz="2400" dirty="0" smtClean="0">
                <a:ea typeface="宋体" pitchFamily="2" charset="-122"/>
              </a:rPr>
              <a:t>redundancy</a:t>
            </a:r>
            <a:endParaRPr lang="en-US" altLang="zh-CN" sz="2400" dirty="0">
              <a:ea typeface="宋体" pitchFamily="2" charset="-122"/>
            </a:endParaRPr>
          </a:p>
          <a:p>
            <a:pPr marL="990600" lvl="1" indent="-533400">
              <a:lnSpc>
                <a:spcPct val="90000"/>
              </a:lnSpc>
              <a:buClr>
                <a:schemeClr val="hlink"/>
              </a:buClr>
              <a:buSzTx/>
              <a:buFontTx/>
              <a:buAutoNum type="arabicPeriod"/>
            </a:pPr>
            <a:r>
              <a:rPr lang="en-US" altLang="zh-CN" sz="2400" dirty="0">
                <a:ea typeface="宋体" pitchFamily="2" charset="-122"/>
              </a:rPr>
              <a:t>Inter-pixel redundancy</a:t>
            </a:r>
          </a:p>
          <a:p>
            <a:pPr marL="990600" lvl="1" indent="-533400">
              <a:lnSpc>
                <a:spcPct val="90000"/>
              </a:lnSpc>
              <a:buClr>
                <a:schemeClr val="hlink"/>
              </a:buClr>
              <a:buSzTx/>
              <a:buFontTx/>
              <a:buAutoNum type="arabicPeriod"/>
            </a:pPr>
            <a:r>
              <a:rPr lang="en-US" altLang="zh-CN" sz="2400" dirty="0">
                <a:ea typeface="宋体" pitchFamily="2" charset="-122"/>
              </a:rPr>
              <a:t>Psycho-visual redundancy</a:t>
            </a:r>
          </a:p>
        </p:txBody>
      </p:sp>
      <p:sp>
        <p:nvSpPr>
          <p:cNvPr id="969731" name="Rectangle 3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zh-CN" sz="3200" dirty="0">
                <a:solidFill>
                  <a:srgbClr val="FF0000"/>
                </a:solidFill>
              </a:rPr>
              <a:t>Why Can We Compress?</a:t>
            </a:r>
          </a:p>
        </p:txBody>
      </p:sp>
    </p:spTree>
    <p:extLst>
      <p:ext uri="{BB962C8B-B14F-4D97-AF65-F5344CB8AC3E}">
        <p14:creationId xmlns:p14="http://schemas.microsoft.com/office/powerpoint/2010/main" val="3615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2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719138" y="1665288"/>
            <a:ext cx="7910512" cy="4608512"/>
          </a:xfrm>
        </p:spPr>
        <p:txBody>
          <a:bodyPr/>
          <a:lstStyle/>
          <a:p>
            <a:pPr marL="609600" indent="-609600">
              <a:buSzTx/>
              <a:buFontTx/>
              <a:buNone/>
            </a:pPr>
            <a:r>
              <a:rPr lang="en-US" altLang="zh-CN" sz="2000">
                <a:ea typeface="宋体" pitchFamily="2" charset="-122"/>
              </a:rPr>
              <a:t>Let us assume, that a discrete random variable 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k</a:t>
            </a:r>
            <a:r>
              <a:rPr lang="en-US" altLang="zh-CN" sz="2000">
                <a:ea typeface="宋体" pitchFamily="2" charset="-122"/>
              </a:rPr>
              <a:t> in the interval [0,1] represent the gray level of an image:</a:t>
            </a:r>
          </a:p>
          <a:p>
            <a:pPr marL="609600" indent="-609600">
              <a:buSzTx/>
              <a:buFontTx/>
              <a:buNone/>
            </a:pPr>
            <a:endParaRPr lang="en-US" altLang="zh-CN" sz="2000">
              <a:ea typeface="宋体" pitchFamily="2" charset="-122"/>
            </a:endParaRPr>
          </a:p>
          <a:p>
            <a:pPr marL="609600" indent="-609600">
              <a:buSzTx/>
              <a:buFontTx/>
              <a:buNone/>
            </a:pPr>
            <a:endParaRPr lang="en-US" altLang="zh-CN" sz="2000">
              <a:ea typeface="宋体" pitchFamily="2" charset="-122"/>
            </a:endParaRPr>
          </a:p>
          <a:p>
            <a:pPr marL="609600" indent="-609600">
              <a:buSzTx/>
              <a:buFontTx/>
              <a:buNone/>
            </a:pPr>
            <a:r>
              <a:rPr lang="en-US" altLang="zh-CN" sz="2000">
                <a:ea typeface="宋体" pitchFamily="2" charset="-122"/>
              </a:rPr>
              <a:t>If the number of bits used to represent each value of 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r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k</a:t>
            </a:r>
            <a:r>
              <a:rPr lang="en-US" altLang="zh-CN" sz="2000">
                <a:ea typeface="宋体" pitchFamily="2" charset="-122"/>
              </a:rPr>
              <a:t> is 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l(r</a:t>
            </a:r>
            <a:r>
              <a:rPr lang="en-US" altLang="zh-CN" sz="2000" i="1" baseline="-25000">
                <a:latin typeface="Times New Roman" pitchFamily="18" charset="0"/>
                <a:ea typeface="宋体" pitchFamily="2" charset="-122"/>
              </a:rPr>
              <a:t>k</a:t>
            </a:r>
            <a:r>
              <a:rPr lang="en-US" altLang="zh-CN" sz="2000" i="1">
                <a:latin typeface="Times New Roman" pitchFamily="18" charset="0"/>
                <a:ea typeface="宋体" pitchFamily="2" charset="-122"/>
              </a:rPr>
              <a:t>)</a:t>
            </a:r>
            <a:r>
              <a:rPr lang="en-US" altLang="zh-CN" sz="2000">
                <a:ea typeface="宋体" pitchFamily="2" charset="-122"/>
              </a:rPr>
              <a:t>, then the average number of bits required to represent each pixel:</a:t>
            </a:r>
          </a:p>
          <a:p>
            <a:pPr marL="609600" indent="-609600">
              <a:buSzTx/>
              <a:buFontTx/>
              <a:buNone/>
            </a:pPr>
            <a:endParaRPr lang="en-US" altLang="zh-CN" sz="2000">
              <a:ea typeface="宋体" pitchFamily="2" charset="-122"/>
            </a:endParaRPr>
          </a:p>
          <a:p>
            <a:pPr marL="609600" indent="-609600">
              <a:buSzTx/>
              <a:buFontTx/>
              <a:buNone/>
            </a:pPr>
            <a:endParaRPr lang="en-US" altLang="zh-CN" sz="2000">
              <a:ea typeface="宋体" pitchFamily="2" charset="-122"/>
            </a:endParaRPr>
          </a:p>
          <a:p>
            <a:pPr marL="609600" indent="-609600">
              <a:buSzTx/>
              <a:buFontTx/>
              <a:buNone/>
            </a:pPr>
            <a:r>
              <a:rPr lang="en-US" altLang="zh-CN" sz="2000">
                <a:ea typeface="宋体" pitchFamily="2" charset="-122"/>
              </a:rPr>
              <a:t>The total number bits required to code an </a:t>
            </a:r>
            <a:r>
              <a:rPr lang="en-US" altLang="zh-CN" sz="2000" i="1">
                <a:ea typeface="宋体" pitchFamily="2" charset="-122"/>
              </a:rPr>
              <a:t>MxN</a:t>
            </a:r>
            <a:r>
              <a:rPr lang="en-US" altLang="zh-CN" sz="2000">
                <a:ea typeface="宋体" pitchFamily="2" charset="-122"/>
              </a:rPr>
              <a:t> image:</a:t>
            </a:r>
          </a:p>
        </p:txBody>
      </p:sp>
      <p:graphicFrame>
        <p:nvGraphicFramePr>
          <p:cNvPr id="97382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051050" y="2241550"/>
          <a:ext cx="4824413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1" name="Equation" r:id="rId4" imgW="2108160" imgH="393480" progId="Equation.3">
                  <p:embed/>
                </p:oleObj>
              </mc:Choice>
              <mc:Fallback>
                <p:oleObj name="Equation" r:id="rId4" imgW="21081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241550"/>
                        <a:ext cx="4824413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827" name="Rectangle 3"/>
          <p:cNvSpPr>
            <a:spLocks noChangeArrowheads="1"/>
          </p:cNvSpPr>
          <p:nvPr/>
        </p:nvSpPr>
        <p:spPr bwMode="auto">
          <a:xfrm>
            <a:off x="615950" y="3413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000" b="1" i="1">
                <a:solidFill>
                  <a:srgbClr val="FF0000"/>
                </a:solidFill>
                <a:ea typeface="Gulim" pitchFamily="34" charset="-127"/>
              </a:rPr>
              <a:t>Coding Redundancy</a:t>
            </a:r>
            <a:endParaRPr lang="en-US" altLang="ko-KR" sz="2400" b="1" i="1">
              <a:solidFill>
                <a:srgbClr val="660066"/>
              </a:solidFill>
              <a:ea typeface="Gulim" pitchFamily="34" charset="-127"/>
            </a:endParaRPr>
          </a:p>
        </p:txBody>
      </p:sp>
      <p:graphicFrame>
        <p:nvGraphicFramePr>
          <p:cNvPr id="973831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600450" y="5054600"/>
          <a:ext cx="12604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2" name="Equation" r:id="rId6" imgW="609480" imgH="241200" progId="Equation.3">
                  <p:embed/>
                </p:oleObj>
              </mc:Choice>
              <mc:Fallback>
                <p:oleObj name="Equation" r:id="rId6" imgW="609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5054600"/>
                        <a:ext cx="12604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834" name="Object 10"/>
          <p:cNvGraphicFramePr>
            <a:graphicFrameLocks noChangeAspect="1"/>
          </p:cNvGraphicFramePr>
          <p:nvPr/>
        </p:nvGraphicFramePr>
        <p:xfrm>
          <a:off x="2987675" y="3644900"/>
          <a:ext cx="268446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3" name="Equation" r:id="rId8" imgW="1257120" imgH="431640" progId="Equation.3">
                  <p:embed/>
                </p:oleObj>
              </mc:Choice>
              <mc:Fallback>
                <p:oleObj name="Equation" r:id="rId8" imgW="1257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644900"/>
                        <a:ext cx="268446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70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 Unicode MS"/>
        <a:ea typeface="Arial Unicode MS"/>
        <a:cs typeface="Arial Unicode MS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 Unicode MS"/>
        <a:ea typeface="Arial Unicode MS"/>
        <a:cs typeface="Arial Unicode MS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Blank Presentation">
  <a:themeElements>
    <a:clrScheme name="Blank Presentation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CCFF"/>
      </a:accent1>
      <a:accent2>
        <a:srgbClr val="CCCC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B9B9E7"/>
      </a:accent6>
      <a:hlink>
        <a:srgbClr val="3333CC"/>
      </a:hlink>
      <a:folHlink>
        <a:srgbClr val="AF67FF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Times New Roman"/>
      </a:majorFont>
      <a:minorFont>
        <a:latin typeface="Tahoma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Times New Roman"/>
      </a:majorFont>
      <a:minorFont>
        <a:latin typeface="Tahoma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Times New Roman"/>
      </a:majorFont>
      <a:minorFont>
        <a:latin typeface="Tahoma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 Unicode MS"/>
        <a:ea typeface="Arial Unicode MS"/>
        <a:cs typeface="Arial Unicode MS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2149</Words>
  <Application>Microsoft Office PowerPoint</Application>
  <PresentationFormat>全屏显示(4:3)</PresentationFormat>
  <Paragraphs>655</Paragraphs>
  <Slides>55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16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55</vt:i4>
      </vt:variant>
    </vt:vector>
  </HeadingPairs>
  <TitlesOfParts>
    <vt:vector size="75" baseType="lpstr">
      <vt:lpstr>Office 主题</vt:lpstr>
      <vt:lpstr>Layers</vt:lpstr>
      <vt:lpstr>1_Layers</vt:lpstr>
      <vt:lpstr>Blueprint</vt:lpstr>
      <vt:lpstr>2_Layers</vt:lpstr>
      <vt:lpstr>3_Layers</vt:lpstr>
      <vt:lpstr>2_Blueprint</vt:lpstr>
      <vt:lpstr>3_Blueprint</vt:lpstr>
      <vt:lpstr>Watermark</vt:lpstr>
      <vt:lpstr>1_Watermark</vt:lpstr>
      <vt:lpstr>2_Watermark</vt:lpstr>
      <vt:lpstr>Blank Presentation</vt:lpstr>
      <vt:lpstr>1_Office 主题</vt:lpstr>
      <vt:lpstr>2_Office 主题</vt:lpstr>
      <vt:lpstr>3_Office 主题</vt:lpstr>
      <vt:lpstr>4_Office 主题</vt:lpstr>
      <vt:lpstr>Equation</vt:lpstr>
      <vt:lpstr>Visio</vt:lpstr>
      <vt:lpstr>Bitmap Image</vt:lpstr>
      <vt:lpstr>公式</vt:lpstr>
      <vt:lpstr>PowerPoint 演示文稿</vt:lpstr>
      <vt:lpstr>Content</vt:lpstr>
      <vt:lpstr>PowerPoint 演示文稿</vt:lpstr>
      <vt:lpstr>PowerPoint 演示文稿</vt:lpstr>
      <vt:lpstr>PowerPoint 演示文稿</vt:lpstr>
      <vt:lpstr>Types of Compression</vt:lpstr>
      <vt:lpstr>Content</vt:lpstr>
      <vt:lpstr>PowerPoint 演示文稿</vt:lpstr>
      <vt:lpstr>PowerPoint 演示文稿</vt:lpstr>
      <vt:lpstr>PowerPoint 演示文稿</vt:lpstr>
      <vt:lpstr>Other Entropy Encoding</vt:lpstr>
      <vt:lpstr>PowerPoint 演示文稿</vt:lpstr>
      <vt:lpstr>Inter-pixel Redundancy        Solution: Reduce the Correlation</vt:lpstr>
      <vt:lpstr>Run Length Coding</vt:lpstr>
      <vt:lpstr>PowerPoint 演示文稿</vt:lpstr>
      <vt:lpstr>Psycho-visual Redundancy         Solution: Quantization, Reduce Resolution</vt:lpstr>
      <vt:lpstr>Psycho-visual Redundancy         Solution: Quantization, Reduce Resolution</vt:lpstr>
      <vt:lpstr>YUV Color Space </vt:lpstr>
      <vt:lpstr>Spatial Sampling of Color Component</vt:lpstr>
      <vt:lpstr>Content</vt:lpstr>
      <vt:lpstr>PowerPoint 演示文稿</vt:lpstr>
      <vt:lpstr>PowerPoint 演示文稿</vt:lpstr>
      <vt:lpstr>PowerPoint 演示文稿</vt:lpstr>
      <vt:lpstr>PowerPoint 演示文稿</vt:lpstr>
      <vt:lpstr>Content</vt:lpstr>
      <vt:lpstr>The Flow of Image Compression (1/2)</vt:lpstr>
      <vt:lpstr>The Flow of Image Compression (2/2)</vt:lpstr>
      <vt:lpstr>Content</vt:lpstr>
      <vt:lpstr>Reduce the Correlation between Pixels</vt:lpstr>
      <vt:lpstr>Covariance</vt:lpstr>
      <vt:lpstr>Decorrelating Property of Transform </vt:lpstr>
      <vt:lpstr>Transform Coding (1/2)</vt:lpstr>
      <vt:lpstr>Transform Coding (2/2)</vt:lpstr>
      <vt:lpstr>Discrete Cosine Transform (1/2)</vt:lpstr>
      <vt:lpstr>Discrete Cosine Transform (2/2)</vt:lpstr>
      <vt:lpstr>PowerPoint 演示文稿</vt:lpstr>
      <vt:lpstr>PowerPoint 演示文稿</vt:lpstr>
      <vt:lpstr>Content</vt:lpstr>
      <vt:lpstr>Predictive Coding</vt:lpstr>
      <vt:lpstr>Open-loop DPCM</vt:lpstr>
      <vt:lpstr>PowerPoint 演示文稿</vt:lpstr>
      <vt:lpstr>Closed-loop DPCM</vt:lpstr>
      <vt:lpstr>PowerPoint 演示文稿</vt:lpstr>
      <vt:lpstr>Content</vt:lpstr>
      <vt:lpstr>JPEG</vt:lpstr>
      <vt:lpstr>PowerPoint 演示文稿</vt:lpstr>
      <vt:lpstr>Differential Coding - JPEG (1/2)</vt:lpstr>
      <vt:lpstr>Differential Coding - JPEG (2/2) </vt:lpstr>
      <vt:lpstr>Quantization in JPEG</vt:lpstr>
      <vt:lpstr>PowerPoint 演示文稿</vt:lpstr>
      <vt:lpstr>Content</vt:lpstr>
      <vt:lpstr>DWT for Image Compression</vt:lpstr>
      <vt:lpstr>DWT for Image Compression</vt:lpstr>
      <vt:lpstr>Embedded Zerotree Wavelet Compression (EZW) 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Convolution, Filtering, and Transformation</dc:title>
  <cp:lastModifiedBy>ajon</cp:lastModifiedBy>
  <cp:revision>83</cp:revision>
  <dcterms:modified xsi:type="dcterms:W3CDTF">2020-12-21T02:38:28Z</dcterms:modified>
</cp:coreProperties>
</file>